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65">
          <p15:clr>
            <a:srgbClr val="A4A3A4"/>
          </p15:clr>
        </p15:guide>
        <p15:guide id="2" orient="horz" pos="3274">
          <p15:clr>
            <a:srgbClr val="A4A3A4"/>
          </p15:clr>
        </p15:guide>
        <p15:guide id="3" pos="317">
          <p15:clr>
            <a:srgbClr val="A4A3A4"/>
          </p15:clr>
        </p15:guide>
        <p15:guide id="4" orient="horz" pos="575">
          <p15:clr>
            <a:srgbClr val="A4A3A4"/>
          </p15:clr>
        </p15:guide>
        <p15:guide id="5" orient="horz" pos="303">
          <p15:clr>
            <a:srgbClr val="A4A3A4"/>
          </p15:clr>
        </p15:guide>
        <p15:guide id="6" pos="2880">
          <p15:clr>
            <a:srgbClr val="A4A3A4"/>
          </p15:clr>
        </p15:guide>
        <p15:guide id="7" pos="3039">
          <p15:clr>
            <a:srgbClr val="A4A3A4"/>
          </p15:clr>
        </p15:guide>
        <p15:guide id="8" pos="1519">
          <p15:clr>
            <a:srgbClr val="A4A3A4"/>
          </p15:clr>
        </p15:guide>
        <p15:guide id="9" pos="4218">
          <p15:clr>
            <a:srgbClr val="A4A3A4"/>
          </p15:clr>
        </p15:guide>
        <p15:guide id="10" orient="horz" pos="3138">
          <p15:clr>
            <a:srgbClr val="A4A3A4"/>
          </p15:clr>
        </p15:guide>
        <p15:guide id="11" orient="horz" pos="1505">
          <p15:clr>
            <a:srgbClr val="A4A3A4"/>
          </p15:clr>
        </p15:guide>
        <p15:guide id="12" orient="horz" pos="825">
          <p15:clr>
            <a:srgbClr val="A4A3A4"/>
          </p15:clr>
        </p15:guide>
        <p15:guide id="13" orient="horz" pos="2163">
          <p15:clr>
            <a:srgbClr val="A4A3A4"/>
          </p15:clr>
        </p15:guide>
        <p15:guide id="14" pos="5307">
          <p15:clr>
            <a:srgbClr val="A4A3A4"/>
          </p15:clr>
        </p15:guide>
        <p15:guide id="15" orient="horz" pos="1165">
          <p15:clr>
            <a:srgbClr val="A4A3A4"/>
          </p15:clr>
        </p15:guide>
        <p15:guide id="16" orient="horz" pos="2730">
          <p15:clr>
            <a:srgbClr val="A4A3A4"/>
          </p15:clr>
        </p15:guide>
        <p15:guide id="17" pos="2721">
          <p15:clr>
            <a:srgbClr val="A4A3A4"/>
          </p15:clr>
        </p15:guide>
        <p15:guide id="18" orient="horz" pos="893">
          <p15:clr>
            <a:srgbClr val="A4A3A4"/>
          </p15:clr>
        </p15:guide>
        <p15:guide id="19" orient="horz" pos="1052">
          <p15:clr>
            <a:srgbClr val="A4A3A4"/>
          </p15:clr>
        </p15:guide>
      </p15:sldGuideLst>
    </p:ext>
    <p:ext uri="GoogleSlidesCustomDataVersion2">
      <go:slidesCustomData xmlns:go="http://customooxmlschemas.google.com/" r:id="rId43" roundtripDataSignature="AMtx7mjN+DX/SSyKBMlPptK7jwtYTZ8w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65"/>
        <p:guide pos="3274" orient="horz"/>
        <p:guide pos="317"/>
        <p:guide pos="575" orient="horz"/>
        <p:guide pos="303" orient="horz"/>
        <p:guide pos="2880"/>
        <p:guide pos="3039"/>
        <p:guide pos="1519"/>
        <p:guide pos="4218"/>
        <p:guide pos="3138" orient="horz"/>
        <p:guide pos="1505" orient="horz"/>
        <p:guide pos="825" orient="horz"/>
        <p:guide pos="2163" orient="horz"/>
        <p:guide pos="5307"/>
        <p:guide pos="1165" orient="horz"/>
        <p:guide pos="2730" orient="horz"/>
        <p:guide pos="2721"/>
        <p:guide pos="893" orient="horz"/>
        <p:guide pos="105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4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 name="Google Shape;2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0" name="Google Shape;3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Vamos a ver cuáles podrían ser las características que posee el tiempo. </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Puede ser un enemigo a vencer o un aliado si lo logramos organizar: esta característica la vivimos todos los días, en ocasiones, sentimos que tenemos todo el tiempo del mundo y que a pesar de que nuestras tareas sean múltiples, podemos manejarlas y finalizarlas; sin embargo, en otras ocasiones, sentimos que el tiempo no es suficiente y lo vemos como un enemigo.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No se puede comprar: efectivamente, aunque quizás pueda ser uno de los mayores deseos del ser humano, es uno de los aspectos de la vida que no pueden adquirirse, y la única forma de poseerlo es poder organizarlo.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No se puede atrapar, detener o regresar: a pesar de realizar películas como “Volviendo al futuro” y siendo un deseo de la humanidad, el tiempo es irreversible e intocable.</a:t>
            </a:r>
            <a:endParaRPr/>
          </a:p>
          <a:p>
            <a:pPr indent="0" lvl="0" marL="0" rtl="0" algn="l">
              <a:lnSpc>
                <a:spcPct val="100000"/>
              </a:lnSpc>
              <a:spcBef>
                <a:spcPts val="0"/>
              </a:spcBef>
              <a:spcAft>
                <a:spcPts val="0"/>
              </a:spcAft>
              <a:buSzPts val="1400"/>
              <a:buNone/>
            </a:pPr>
            <a:r>
              <a:t/>
            </a:r>
            <a:endParaRPr sz="2000"/>
          </a:p>
        </p:txBody>
      </p:sp>
      <p:sp>
        <p:nvSpPr>
          <p:cNvPr id="118" name="Google Shape;11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Vamos a ver cuáles podrían ser las características que posee el tiempo. </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Puede ser un enemigo a vencer o un aliado si lo logramos organizar: esta característica la vivimos todos los días, en ocasiones, sentimos que tenemos todo el tiempo del mundo y que a pesar de que nuestras tareas sean múltiples, podemos manejarlas y finalizarlas; sin embargo, en otras ocasiones, sentimos que el tiempo no es suficiente y lo vemos como un enemigo.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No se puede comprar: efectivamente, aunque quizás pueda ser uno de los mayores deseos del ser humano, es uno de los aspectos de la vida que no pueden adquirirse, y la única forma de poseerlo es poder organizarlo.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No se puede atrapar, detener o regresar: a pesar de realizar películas como “Volviendo al futuro” y siendo un deseo de la humanidad, el tiempo es irreversible e intocable.</a:t>
            </a:r>
            <a:endParaRPr/>
          </a:p>
          <a:p>
            <a:pPr indent="0" lvl="0" marL="0" rtl="0" algn="l">
              <a:lnSpc>
                <a:spcPct val="100000"/>
              </a:lnSpc>
              <a:spcBef>
                <a:spcPts val="0"/>
              </a:spcBef>
              <a:spcAft>
                <a:spcPts val="0"/>
              </a:spcAft>
              <a:buSzPts val="1400"/>
              <a:buNone/>
            </a:pPr>
            <a:r>
              <a:t/>
            </a:r>
            <a:endParaRPr sz="2000"/>
          </a:p>
        </p:txBody>
      </p:sp>
      <p:sp>
        <p:nvSpPr>
          <p:cNvPr id="128" name="Google Shape;12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 lo más valioso que tienen los individuos: esta característica quiere resaltar la importancia del tiempo en nuestras vidas, hay que tener en cuenta que todas las vivencias y eventos de nuestro día a día están enmarcados en un tiempo.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Se dice que nadie tiene suficiente tiempo, sin embargo, todo el mundo tiene todo el tiempo que hay: esta característica nos permite observar la relatividad del tiempo y como depende de nuestra percepción del mismo para experimentarlo.</a:t>
            </a:r>
            <a:endParaRPr/>
          </a:p>
          <a:p>
            <a:pPr indent="0" lvl="0" marL="0" rtl="0" algn="l">
              <a:lnSpc>
                <a:spcPct val="100000"/>
              </a:lnSpc>
              <a:spcBef>
                <a:spcPts val="0"/>
              </a:spcBef>
              <a:spcAft>
                <a:spcPts val="0"/>
              </a:spcAft>
              <a:buSzPts val="1400"/>
              <a:buNone/>
            </a:pPr>
            <a:r>
              <a:t/>
            </a:r>
            <a:endParaRPr sz="2000"/>
          </a:p>
        </p:txBody>
      </p:sp>
      <p:sp>
        <p:nvSpPr>
          <p:cNvPr id="139" name="Google Shape;13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 lo más valioso que tienen los individuos: esta característica quiere resaltar la importancia del tiempo en nuestras vidas, hay que tener en cuenta que todas las vivencias y eventos de nuestro día a día están enmarcados en un tiempo.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Se dice que nadie tiene suficiente tiempo, sin embargo, todo el mundo tiene todo el tiempo que hay: esta característica nos permite observar la relatividad del tiempo y como depende de nuestra percepción del mismo para experimentarlo.</a:t>
            </a:r>
            <a:endParaRPr/>
          </a:p>
          <a:p>
            <a:pPr indent="0" lvl="0" marL="0" rtl="0" algn="l">
              <a:lnSpc>
                <a:spcPct val="100000"/>
              </a:lnSpc>
              <a:spcBef>
                <a:spcPts val="0"/>
              </a:spcBef>
              <a:spcAft>
                <a:spcPts val="0"/>
              </a:spcAft>
              <a:buSzPts val="1400"/>
              <a:buNone/>
            </a:pPr>
            <a:r>
              <a:t/>
            </a:r>
            <a:endParaRPr sz="2000"/>
          </a:p>
        </p:txBody>
      </p:sp>
      <p:sp>
        <p:nvSpPr>
          <p:cNvPr id="147" name="Google Shape;14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9: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57" name="Google Shape;157;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Veamos, en el caso del tiempo, es importante tener en cuenta las actitudes y las costumbres</a:t>
            </a:r>
            <a:r>
              <a:rPr lang="es-PE" sz="2000"/>
              <a:t>.</a:t>
            </a:r>
            <a:r>
              <a:rPr lang="es-PE" sz="2000">
                <a:solidFill>
                  <a:schemeClr val="dk1"/>
                </a:solidFill>
                <a:latin typeface="Calibri"/>
                <a:ea typeface="Calibri"/>
                <a:cs typeface="Calibri"/>
                <a:sym typeface="Calibri"/>
              </a:rPr>
              <a:t> </a:t>
            </a:r>
            <a:r>
              <a:rPr lang="es-PE" sz="2000"/>
              <a:t>¿P</a:t>
            </a:r>
            <a:r>
              <a:rPr lang="es-PE" sz="2000">
                <a:solidFill>
                  <a:schemeClr val="dk1"/>
                </a:solidFill>
                <a:latin typeface="Calibri"/>
                <a:ea typeface="Calibri"/>
                <a:cs typeface="Calibri"/>
                <a:sym typeface="Calibri"/>
              </a:rPr>
              <a:t>or qué serán importantes estos aspectos?</a:t>
            </a:r>
            <a:endParaRPr/>
          </a:p>
          <a:p>
            <a:pPr indent="0" lvl="0" marL="0" rtl="0" algn="l">
              <a:lnSpc>
                <a:spcPct val="100000"/>
              </a:lnSpc>
              <a:spcBef>
                <a:spcPts val="0"/>
              </a:spcBef>
              <a:spcAft>
                <a:spcPts val="0"/>
              </a:spcAft>
              <a:buSzPts val="1400"/>
              <a:buNone/>
            </a:pPr>
            <a:r>
              <a:t/>
            </a:r>
            <a:endParaRPr/>
          </a:p>
        </p:txBody>
      </p:sp>
      <p:sp>
        <p:nvSpPr>
          <p:cNvPr id="165" name="Google Shape;16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 primer lugar observemos las diferencias culturales, esto hace referencia justamente a las costumbres y tradiciones que tiene una cultura en particular y cómo se diferencia de otras culturas, por ejemplo, podemos tener en cuenta el tiempo dedicado al ocio, promedio de horas trabajadas por semana o mes y la importancia que le da una cultura a la puntualidad, a través de estos aspectos podemos observar que las culturas pueden ser distintas en relación a los mismos.</a:t>
            </a:r>
            <a:endParaRPr/>
          </a:p>
        </p:txBody>
      </p:sp>
      <p:sp>
        <p:nvSpPr>
          <p:cNvPr id="173" name="Google Shape;17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Observemos un pequeño ejemplo sobre lo que acabamos de ver: vamos a considerar dos empresas que poseen distintos enfoques, uno enfocado a la producción y otra enfocada en el desarrollo humano.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Veremos que en la empresa enfocada a la producción, no brindan momentos de ocio para su personal, exige bastantes horas al día para desempeñarse en el trabajo y extrema puntualidad por parte de sus colaboradores.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Por otro lado, la empresa enfocada al desarrollo humano, permite que sus colaboradores tengan pausas durante el día siempre y cuando no descuiden sus actividades, manejan menos horas de trabajo a la semana y exigen puntualidad.</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Estas diferencias van a generar que las personas que se desempeñan en estas empresas valoren y tengan un concepto del tiempo diferente, probablemente, quien se desempeñe en la primera empresa, sienta que el tiempo se le escapa y que no le permite hacer otras actividades; por el contrario, quien labora en la segunda empresa se sentirá más cómoda.</a:t>
            </a:r>
            <a:endParaRPr/>
          </a:p>
          <a:p>
            <a:pPr indent="0" lvl="0" marL="0" rtl="0" algn="l">
              <a:lnSpc>
                <a:spcPct val="100000"/>
              </a:lnSpc>
              <a:spcBef>
                <a:spcPts val="0"/>
              </a:spcBef>
              <a:spcAft>
                <a:spcPts val="0"/>
              </a:spcAft>
              <a:buSzPts val="1400"/>
              <a:buNone/>
            </a:pPr>
            <a:r>
              <a:t/>
            </a:r>
            <a:endParaRPr sz="2000"/>
          </a:p>
        </p:txBody>
      </p:sp>
      <p:sp>
        <p:nvSpPr>
          <p:cNvPr id="192" name="Google Shape;19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 segundo lugar vamos a considerar las actitudes. Para empezar, las actitudes son la predisposición que tiene una persona hacia otra persona, un evento, una característica, etc.</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Algunos aspectos importantes que en la actualidad han permitido modificar nuestras actitudes son las nuevas tecnologías, los viajes y comunicaciones y el trabajo en equipo.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Estos aspectos mencionados, ayudan a modificar nuestras actitudes, ya que pueden llegar a facilitar nuestras tareas, por ende, vamos a estar predispuestos de forma positiva en la realización de la tarea y por consiguiente, sentiremos que el tiempo “está a nuestro favor”.</a:t>
            </a:r>
            <a:endParaRPr/>
          </a:p>
          <a:p>
            <a:pPr indent="0" lvl="0" marL="0" rtl="0" algn="l">
              <a:lnSpc>
                <a:spcPct val="100000"/>
              </a:lnSpc>
              <a:spcBef>
                <a:spcPts val="0"/>
              </a:spcBef>
              <a:spcAft>
                <a:spcPts val="0"/>
              </a:spcAft>
              <a:buSzPts val="1400"/>
              <a:buNone/>
            </a:pPr>
            <a:r>
              <a:t/>
            </a:r>
            <a:endParaRPr sz="2000"/>
          </a:p>
        </p:txBody>
      </p:sp>
      <p:sp>
        <p:nvSpPr>
          <p:cNvPr id="216" name="Google Shape;21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 esta ocasión, vamos a comparar una empresa de los años 70 frente a una empresa del siglo XXI, podemos ver que en el pasado, el manejo de la documentación era mucho más complicado ya que no existían múltiples tecnologías como ahora, volviéndose más tediosa la tarea a realizar.</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En relación a los viajes, anteriormente, estos tomaban mucho más tiempo, en la actualidad, debido al desarrollo de las comunicaciones y la accesibilidad a las mismas, se puede manejar mejor el tiempo que se emplea en los viajes.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El tipo de enfoque anteriormente era más individualista y se cargaba a la persona con mejor desempeño de la mayoría de tareas importantes, sin embargo, en la actualidad, las empresas apuestan por el trabajo en equipo, lo que permite además balancear las tareas entre sus integrantes.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Estas consideraciones, permiten que las personas puedan ganar tiempo en el desarrollo de sus tareas y sentir que pueden controlarlo.</a:t>
            </a:r>
            <a:endParaRPr/>
          </a:p>
          <a:p>
            <a:pPr indent="0" lvl="0" marL="0" rtl="0" algn="l">
              <a:lnSpc>
                <a:spcPct val="100000"/>
              </a:lnSpc>
              <a:spcBef>
                <a:spcPts val="0"/>
              </a:spcBef>
              <a:spcAft>
                <a:spcPts val="0"/>
              </a:spcAft>
              <a:buSzPts val="1400"/>
              <a:buNone/>
            </a:pPr>
            <a:r>
              <a:t/>
            </a:r>
            <a:endParaRPr sz="2000"/>
          </a:p>
        </p:txBody>
      </p:sp>
      <p:sp>
        <p:nvSpPr>
          <p:cNvPr id="233" name="Google Shape;23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 name="Google Shape;41;p4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Ya hemos visto qué es el tiempo, cuáles son sus características y cómo las actitudes y las diferencias culturales lo afectan, me gustaría conocer qué creen que es el “manejo del tiempo”.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Podemos definir el manejo del tiempo como la capacidad de organizar nuestras tareas de tal manera que al final del día logremos realizar todas las tareas importantes que teníamos programadas o se nos habían asignado.</a:t>
            </a:r>
            <a:endParaRPr/>
          </a:p>
          <a:p>
            <a:pPr indent="0" lvl="0" marL="0" rtl="0" algn="l">
              <a:lnSpc>
                <a:spcPct val="100000"/>
              </a:lnSpc>
              <a:spcBef>
                <a:spcPts val="0"/>
              </a:spcBef>
              <a:spcAft>
                <a:spcPts val="0"/>
              </a:spcAft>
              <a:buSzPts val="1400"/>
              <a:buNone/>
            </a:pPr>
            <a:r>
              <a:t/>
            </a:r>
            <a:endParaRPr sz="2000"/>
          </a:p>
        </p:txBody>
      </p:sp>
      <p:sp>
        <p:nvSpPr>
          <p:cNvPr id="257" name="Google Shape;25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El manejo del tiempo afecta múltiples ámbitos de nuestras vidas: ámbito laboral, el personal, académico  y sentimental.</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Por ejemplo, en el ámbito laboral, la poca capacidad de manejar nuestro tiempo puede llevarnos a tener que realizar horas extras constantemente para cumplir con los plazos, ello va a repercutir en nuestro ámbito personal, ya que vamos a tener menos tiempo para relajarnos y preocuparnos en nosotros mismos. De la misma manera, si habíamos planeado realizar nuestras tareas de la universidad durante ese tiempo que ahora hemos ocupado realizando horas extra, nuestro ámbito académico también va a verse afectado, y por último, el ámbito social, ya que al ver que está faltando tiempo, vamos a tener que obviar reuniones o salidas que ya habíamos planificado.</a:t>
            </a:r>
            <a:endParaRPr/>
          </a:p>
          <a:p>
            <a:pPr indent="0" lvl="0" marL="0" rtl="0" algn="l">
              <a:lnSpc>
                <a:spcPct val="100000"/>
              </a:lnSpc>
              <a:spcBef>
                <a:spcPts val="0"/>
              </a:spcBef>
              <a:spcAft>
                <a:spcPts val="0"/>
              </a:spcAft>
              <a:buSzPts val="1400"/>
              <a:buNone/>
            </a:pPr>
            <a:r>
              <a:t/>
            </a:r>
            <a:endParaRPr sz="2000"/>
          </a:p>
        </p:txBody>
      </p:sp>
      <p:sp>
        <p:nvSpPr>
          <p:cNvPr id="273" name="Google Shape;27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“Todo el mundo pierde tiempo”, esta frase es correcta, el “perder” tiempo es parte del ser humano y hasta cierto punto puede ser constructivo, ya que nos permite relajarnos y reducir la tensión que podemos acumular; sin embargo, en ocasiones puede llevarnos a la frustración ya que lo “perdemos” en cosas poco relevantes y que no nos benefician.</a:t>
            </a:r>
            <a:endParaRPr/>
          </a:p>
          <a:p>
            <a:pPr indent="0" lvl="0" marL="0" rtl="0" algn="l">
              <a:lnSpc>
                <a:spcPct val="100000"/>
              </a:lnSpc>
              <a:spcBef>
                <a:spcPts val="0"/>
              </a:spcBef>
              <a:spcAft>
                <a:spcPts val="0"/>
              </a:spcAft>
              <a:buSzPts val="1400"/>
              <a:buNone/>
            </a:pPr>
            <a:r>
              <a:t/>
            </a:r>
            <a:endParaRPr sz="2000"/>
          </a:p>
        </p:txBody>
      </p:sp>
      <p:sp>
        <p:nvSpPr>
          <p:cNvPr id="295" name="Google Shape;29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0: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03" name="Google Shape;303;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Como toda acción, el mal manejo de nuestro tiempo nos va a traer consecuencias: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Saltar de tarea en tarea: al no tener planificado nuestro tiempo, vamos a estar saltando de tarea en tarea, sin finalizar ninguna, ello además, porque no hemos podido asignarle la importancia debida a cada una de ellas para saber con cual empezar primero.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Dificultades en cumplir plazos: si las horas laborales por ejemplo, no nos bastan, lo más probable es que tengamos problemas en cumplir con los plazos que nos ponen, ya que no brindaremos un adecuado tiempo para finalizar nuestras tareas.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Síndrome del bombero: esto hace referencia a la necesidad de una persona de ir “apagando” las emergencias que van surgiendo, lo cual lo distraerá de la tarea y objetivo que estaba realizando, esto sucede, por no haber planificado adecuadamente sus tareas, no saber delegar y principalmente, no saber distinguir entre lo importante y urgente.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Aplazamiento constante: es decir, la necesidad de tener más tiempo para finalizar una tarea que ya debía ser terminada con anterioridad.</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Muchas decisiones pendientes: lo normal es que para tomar una decisión, se deban evaluar determinados aspectos y cuánto más importante la decisión, más necesidad de tiempo para pensarla. Sin embargo, al tener un inadecuado manejo del tiempo, lo que se logra es tener que posponer estas decisiones por la falta de tiempo, y en caso de tener un alto cargo, dificultará el desempeño de sus colaboradores.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Acceder a cualquier actividad: conforme solicitan su ayuda, estará presto a atenderlos, sin embargo, lo más probable es que lo lleve a descuidar sus actividades importantes. Esto va ligado a la capacidad para decir no.</a:t>
            </a:r>
            <a:endParaRPr/>
          </a:p>
          <a:p>
            <a:pPr indent="0" lvl="0" marL="0" rtl="0" algn="l">
              <a:lnSpc>
                <a:spcPct val="100000"/>
              </a:lnSpc>
              <a:spcBef>
                <a:spcPts val="0"/>
              </a:spcBef>
              <a:spcAft>
                <a:spcPts val="0"/>
              </a:spcAft>
              <a:buSzPts val="1400"/>
              <a:buNone/>
            </a:pPr>
            <a:r>
              <a:t/>
            </a:r>
            <a:endParaRPr sz="2000"/>
          </a:p>
        </p:txBody>
      </p:sp>
      <p:sp>
        <p:nvSpPr>
          <p:cNvPr id="311" name="Google Shape;31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Como toda acción, el mal manejo de nuestro tiempo nos va a traer consecuencias: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Saltar de tarea en tarea: al no tener planificado nuestro tiempo, vamos a estar saltando de tarea en tarea, sin finalizar ninguna, ello además, porque no hemos podido asignarle la importancia debida a cada una de ellas para saber con cual empezar primero.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Dificultades en cumplir plazos: si las horas laborales por ejemplo, no nos bastan, lo más probable es que tengamos problemas en cumplir con los plazos que nos ponen, ya que no brindaremos un adecuado tiempo para finalizar nuestras tareas.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Síndrome del bombero: esto hace referencia a la necesidad de una persona de ir “apagando” las emergencias que van surgiendo, lo cual lo distraerá de la tarea y objetivo que estaba realizando, esto sucede, por no haber planificado adecuadamente sus tareas, no saber delegar y principalmente, no saber distinguir entre lo importante y urgente.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Aplazamiento constante: es decir, la necesidad de tener más tiempo para finalizar una tarea que ya debía ser terminada con anterioridad.</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Muchas decisiones pendientes: lo normal es que para tomar una decisión, se deban evaluar determinados aspectos y cuánto más importante la decisión, más necesidad de tiempo para pensarla. Sin embargo, al tener un inadecuado manejo del tiempo, lo que se logra es tener que posponer estas decisiones por la falta de tiempo, y en caso de tener un alto cargo, dificultará el desempeño de sus colaboradores.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Acceder a cualquier actividad: conforme solicitan su ayuda, estará presto a atenderlos, sin embargo, lo más probable es que lo lleve a descuidar sus actividades importantes. Esto va ligado a la capacidad para decir no.</a:t>
            </a:r>
            <a:endParaRPr/>
          </a:p>
          <a:p>
            <a:pPr indent="0" lvl="0" marL="0" rtl="0" algn="l">
              <a:lnSpc>
                <a:spcPct val="100000"/>
              </a:lnSpc>
              <a:spcBef>
                <a:spcPts val="0"/>
              </a:spcBef>
              <a:spcAft>
                <a:spcPts val="0"/>
              </a:spcAft>
              <a:buSzPts val="1400"/>
              <a:buNone/>
            </a:pPr>
            <a:r>
              <a:t/>
            </a:r>
            <a:endParaRPr sz="2000"/>
          </a:p>
        </p:txBody>
      </p:sp>
      <p:sp>
        <p:nvSpPr>
          <p:cNvPr id="320" name="Google Shape;32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Como toda acción, el mal manejo de nuestro tiempo nos va a traer consecuencias: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Saltar de tarea en tarea: al no tener planificado nuestro tiempo, vamos a estar saltando de tarea en tarea, sin finalizar ninguna, ello además, porque no hemos podido asignarle la importancia debida a cada una de ellas para saber con cual empezar primero.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Dificultades en cumplir plazos: si las horas laborales por ejemplo, no nos bastan, lo más probable es que tengamos problemas en cumplir con los plazos que nos ponen, ya que no brindaremos un adecuado tiempo para finalizar nuestras tareas.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Síndrome del bombero: esto hace referencia a la necesidad de una persona de ir “apagando” las emergencias que van surgiendo, lo cual lo distraerá de la tarea y objetivo que estaba realizando, esto sucede, por no haber planificado adecuadamente sus tareas, no saber delegar y principalmente, no saber distinguir entre lo importante y urgente.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Aplazamiento constante: es decir, la necesidad de tener más tiempo para finalizar una tarea que ya debía ser terminada con anterioridad.</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Muchas decisiones pendientes: lo normal es que para tomar una decisión, se deban evaluar determinados aspectos y cuánto más importante la decisión, más necesidad de tiempo para pensarla. Sin embargo, al tener un inadecuado manejo del tiempo, lo que se logra es tener que posponer estas decisiones por la falta de tiempo, y en caso de tener un alto cargo, dificultará el desempeño de sus colaboradores.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Acceder a cualquier actividad: conforme solicitan su ayuda, estará presto a atenderlos, sin embargo, lo más probable es que lo lleve a descuidar sus actividades importantes. Esto va ligado a la capacidad para decir no.</a:t>
            </a:r>
            <a:endParaRPr/>
          </a:p>
          <a:p>
            <a:pPr indent="0" lvl="0" marL="0" rtl="0" algn="l">
              <a:lnSpc>
                <a:spcPct val="100000"/>
              </a:lnSpc>
              <a:spcBef>
                <a:spcPts val="0"/>
              </a:spcBef>
              <a:spcAft>
                <a:spcPts val="0"/>
              </a:spcAft>
              <a:buSzPts val="1400"/>
              <a:buNone/>
            </a:pPr>
            <a:r>
              <a:t/>
            </a:r>
            <a:endParaRPr sz="2000"/>
          </a:p>
        </p:txBody>
      </p:sp>
      <p:sp>
        <p:nvSpPr>
          <p:cNvPr id="330" name="Google Shape;33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Como toda acción, el mal manejo de nuestro tiempo nos va a traer consecuencias: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Saltar de tarea en tarea: al no tener planificado nuestro tiempo, vamos a estar saltando de tarea en tarea, sin finalizar ninguna, ello además, porque no hemos podido asignarle la importancia debida a cada una de ellas para saber con cual empezar primero.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Dificultades en cumplir plazos: si las horas laborales por ejemplo, no nos bastan, lo más probable es que tengamos problemas en cumplir con los plazos que nos ponen, ya que no brindaremos un adecuado tiempo para finalizar nuestras tareas.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Síndrome del bombero: esto hace referencia a la necesidad de una persona de ir “apagando” las emergencias que van surgiendo, lo cual lo distraerá de la tarea y objetivo que estaba realizando, esto sucede, por no haber planificado adecuadamente sus tareas, no saber delegar y principalmente, no saber distinguir entre lo importante y urgente.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Aplazamiento constante: es decir, la necesidad de tener más tiempo para finalizar una tarea que ya debía ser terminada con anterioridad.</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Muchas decisiones pendientes: lo normal es que para tomar una decisión, se deban evaluar determinados aspectos y cuánto más importante la decisión, más necesidad de tiempo para pensarla. Sin embargo, al tener un inadecuado manejo del tiempo, lo que se logra es tener que posponer estas decisiones por la falta de tiempo, y en caso de tener un alto cargo, dificultará el desempeño de sus colaboradores.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Acceder a cualquier actividad: conforme solicitan su ayuda, estará presto a atenderlos, sin embargo, lo más probable es que lo lleve a descuidar sus actividades importantes. Esto va ligado a la capacidad para decir no.</a:t>
            </a:r>
            <a:endParaRPr/>
          </a:p>
          <a:p>
            <a:pPr indent="0" lvl="0" marL="0" rtl="0" algn="l">
              <a:lnSpc>
                <a:spcPct val="100000"/>
              </a:lnSpc>
              <a:spcBef>
                <a:spcPts val="0"/>
              </a:spcBef>
              <a:spcAft>
                <a:spcPts val="0"/>
              </a:spcAft>
              <a:buSzPts val="1400"/>
              <a:buNone/>
            </a:pPr>
            <a:r>
              <a:t/>
            </a:r>
            <a:endParaRPr sz="2000"/>
          </a:p>
        </p:txBody>
      </p:sp>
      <p:sp>
        <p:nvSpPr>
          <p:cNvPr id="341" name="Google Shape;34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Como toda acción, el mal manejo de nuestro tiempo nos va a traer consecuencias: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Saltar de tarea en tarea: al no tener planificado nuestro tiempo, vamos a estar saltando de tarea en tarea, sin finalizar ninguna, ello además, porque no hemos podido asignarle la importancia debida a cada una de ellas para saber con cual empezar primero.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Dificultades en cumplir plazos: si las horas laborales por ejemplo, no nos bastan, lo más probable es que tengamos problemas en cumplir con los plazos que nos ponen, ya que no brindaremos un adecuado tiempo para finalizar nuestras tareas.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Síndrome del bombero: esto hace referencia a la necesidad de una persona de ir “apagando” las emergencias que van surgiendo, lo cual lo distraerá de la tarea y objetivo que estaba realizando, esto sucede, por no haber planificado adecuadamente sus tareas, no saber delegar y principalmente, no saber distinguir entre lo importante y urgente.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Aplazamiento constante: es decir, la necesidad de tener más tiempo para finalizar una tarea que ya debía ser terminada con anterioridad.</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Muchas decisiones pendientes: lo normal es que para tomar una decisión, se deban evaluar determinados aspectos y cuánto más importante la decisión, más necesidad de tiempo para pensarla. Sin embargo, al tener un inadecuado manejo del tiempo, lo que se logra es tener que posponer estas decisiones por la falta de tiempo, y en caso de tener un alto cargo, dificultará el desempeño de sus colaboradores.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Acceder a cualquier actividad: conforme solicitan su ayuda, estará presto a atenderlos, sin embargo, lo más probable es que lo lleve a descuidar sus actividades importantes. Esto va ligado a la capacidad para decir no.</a:t>
            </a:r>
            <a:endParaRPr/>
          </a:p>
          <a:p>
            <a:pPr indent="0" lvl="0" marL="0" rtl="0" algn="l">
              <a:lnSpc>
                <a:spcPct val="100000"/>
              </a:lnSpc>
              <a:spcBef>
                <a:spcPts val="0"/>
              </a:spcBef>
              <a:spcAft>
                <a:spcPts val="0"/>
              </a:spcAft>
              <a:buSzPts val="1400"/>
              <a:buNone/>
            </a:pPr>
            <a:r>
              <a:t/>
            </a:r>
            <a:endParaRPr sz="2000"/>
          </a:p>
        </p:txBody>
      </p:sp>
      <p:sp>
        <p:nvSpPr>
          <p:cNvPr id="353" name="Google Shape;35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Como toda acción, el mal manejo de nuestro tiempo nos va a traer consecuencias: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Saltar de tarea en tarea: al no tener planificado nuestro tiempo, vamos a estar saltando de tarea en tarea, sin finalizar ninguna, ello además, porque no hemos podido asignarle la importancia debida a cada una de ellas para saber con cual empezar primero.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Dificultades en cumplir plazos: si las horas laborales por ejemplo, no nos bastan, lo más probable es que tengamos problemas en cumplir con los plazos que nos ponen, ya que no brindaremos un adecuado tiempo para finalizar nuestras tareas.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Síndrome del bombero: esto hace referencia a la necesidad de una persona de ir “apagando” las emergencias que van surgiendo, lo cual lo distraerá de la tarea y objetivo que estaba realizando, esto sucede, por no haber planificado adecuadamente sus tareas, no saber delegar y principalmente, no saber distinguir entre lo importante y urgente.</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Aplazamiento constante: es decir, la necesidad de tener más tiempo para finalizar una tarea que ya debía ser terminada con anterioridad.</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Muchas decisiones pendientes: lo normal es que para tomar una decisión, se deban evaluar determinados aspectos y cuánto más importante la decisión, más necesidad de tiempo para pensarla. Sin embargo, al tener un inadecuado manejo del tiempo, lo que se logra es tener que posponer estas decisiones por la falta de tiempo, y en caso de tener un alto cargo, dificultará el desempeño de sus colaboradores.</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Acceder a cualquier actividad: conforme solicitan su ayuda, estará presto a atenderlos, sin embargo, lo más probable es que lo lleve a descuidar sus actividades importantes. Esto va ligado a la capacidad para decir no.</a:t>
            </a:r>
            <a:endParaRPr/>
          </a:p>
          <a:p>
            <a:pPr indent="0" lvl="0" marL="0" rtl="0" algn="l">
              <a:lnSpc>
                <a:spcPct val="100000"/>
              </a:lnSpc>
              <a:spcBef>
                <a:spcPts val="0"/>
              </a:spcBef>
              <a:spcAft>
                <a:spcPts val="0"/>
              </a:spcAft>
              <a:buSzPts val="1400"/>
              <a:buNone/>
            </a:pPr>
            <a:r>
              <a:t/>
            </a:r>
            <a:endParaRPr sz="2000"/>
          </a:p>
        </p:txBody>
      </p:sp>
      <p:sp>
        <p:nvSpPr>
          <p:cNvPr id="366" name="Google Shape;36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46: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52" name="Google Shape;5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25: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Muchas veces gastamos nuestra energía por no administrar nuestro tiempo de manera adecuada,  gastamos energía necesaria para desempeñarnos de forma óptima, lo que puede producir en nosotros consecuencias negativas como por ejemplo: cansancio, falta de confianza, vergüenza, frustración, decepción, etc. </a:t>
            </a:r>
            <a:endParaRPr/>
          </a:p>
          <a:p>
            <a:pPr indent="0" lvl="0" marL="0" rtl="0" algn="l">
              <a:lnSpc>
                <a:spcPct val="100000"/>
              </a:lnSpc>
              <a:spcBef>
                <a:spcPts val="0"/>
              </a:spcBef>
              <a:spcAft>
                <a:spcPts val="0"/>
              </a:spcAft>
              <a:buSzPts val="1400"/>
              <a:buNone/>
            </a:pPr>
            <a:r>
              <a:t/>
            </a:r>
            <a:endParaRPr sz="2000"/>
          </a:p>
        </p:txBody>
      </p:sp>
      <p:sp>
        <p:nvSpPr>
          <p:cNvPr id="388" name="Google Shape;38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t>La buena noticia es que si iniciamos a cumplir con compromisos,  dormimos lo suficiente, cumplimos metas y nos organizamos esa energía se puede volver a recuperar y tendríamos consecuencias positivas que nos ayudan a mantener salud física y psicológica. ALEGRÍA,, TRANQUILIDAD, NOS SENTIMOS ORGULLOSOS DE NOSOTROS MISMOS, ESTAMOS MOTIVADOS Y SATISFECHOS</a:t>
            </a:r>
            <a:endParaRPr sz="2000"/>
          </a:p>
        </p:txBody>
      </p:sp>
      <p:sp>
        <p:nvSpPr>
          <p:cNvPr id="403" name="Google Shape;40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Qué relación puede tener el manejo del tiempo con los temas que hemos visto hasta el momento: estrés, control de impulsos y resiliencia.</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Existe una gran relación entre el estrés y nuestro tema actual, es más, el mal manejo del tiempo puede llegar a convertirse en la principal causa de estrés para una persona, ya que al no poder organizarte adecuadamente, lo más probable es que se termine el día y sientas que no has logrado realizar nada, pudiendo perder la motivación y sobretodo, saber que al día siguiente tendrás una mayor carga.</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Así mismo, al no organizar adecuadamente tu tiempo y por ende verte superado por las tareas pendientes, es posible sumergirse en una impulsividad disfuncional, llegando a brindar respuestas descuidadas, mostrándose irreflexivo y por ello, obteniendo consecuencias negativas, ya que la tarea no se realizará con la calidad esperada, pudiendo frustrar a la persona, disminuyendo así su autoestima y motivación.</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Por último, la resiliencia está ligada al manejo del tiempo ya que debemos ser capaces de planificarnos para poder crear algo a partir del caos, sino, lo más probable es que solamente logremos empeorar la situación negativa.</a:t>
            </a:r>
            <a:endParaRPr/>
          </a:p>
          <a:p>
            <a:pPr indent="0" lvl="0" marL="0" rtl="0" algn="l">
              <a:lnSpc>
                <a:spcPct val="100000"/>
              </a:lnSpc>
              <a:spcBef>
                <a:spcPts val="0"/>
              </a:spcBef>
              <a:spcAft>
                <a:spcPts val="0"/>
              </a:spcAft>
              <a:buSzPts val="1400"/>
              <a:buNone/>
            </a:pPr>
            <a:r>
              <a:t/>
            </a:r>
            <a:endParaRPr sz="2000"/>
          </a:p>
        </p:txBody>
      </p:sp>
      <p:sp>
        <p:nvSpPr>
          <p:cNvPr id="416" name="Google Shape;41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“Es importante reconocer cómo nuestro tiempo vuela y aprender a controlarlo”, a partir lo aprendido hoy, es necesario que hagan una reflexión sobre cómo están manejando su tiempo y qué consecuencias está trayendo consigo ello, así como en qué ámbitos.</a:t>
            </a:r>
            <a:endParaRPr/>
          </a:p>
          <a:p>
            <a:pPr indent="0" lvl="0" marL="0" rtl="0" algn="l">
              <a:lnSpc>
                <a:spcPct val="100000"/>
              </a:lnSpc>
              <a:spcBef>
                <a:spcPts val="0"/>
              </a:spcBef>
              <a:spcAft>
                <a:spcPts val="0"/>
              </a:spcAft>
              <a:buSzPts val="1400"/>
              <a:buNone/>
            </a:pPr>
            <a:r>
              <a:t/>
            </a:r>
            <a:endParaRPr sz="2000"/>
          </a:p>
        </p:txBody>
      </p:sp>
      <p:sp>
        <p:nvSpPr>
          <p:cNvPr id="433" name="Google Shape;43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51: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52: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450" name="Google Shape;450;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5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7: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4" name="Google Shape;6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3: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Podemos ver que definir un concepto tan “intangible” como es el tiempo es algo complicado, sin embargo, para simplificar nuestra tarea y dado el aspecto práctico de nuestro curso, lo vamos a definir como la “sucesión continuada de momentos y/o eventos”. Es decir, el tiempo es aquel que pasa cuando tú estás desayunando, o cuando estás viendo televisión, el tiempo también es aquello que pasa mientras trabajas.</a:t>
            </a:r>
            <a:endParaRPr/>
          </a:p>
          <a:p>
            <a:pPr indent="0" lvl="0" marL="0" rtl="0" algn="l">
              <a:lnSpc>
                <a:spcPct val="100000"/>
              </a:lnSpc>
              <a:spcBef>
                <a:spcPts val="0"/>
              </a:spcBef>
              <a:spcAft>
                <a:spcPts val="0"/>
              </a:spcAft>
              <a:buSzPts val="1400"/>
              <a:buNone/>
            </a:pPr>
            <a:r>
              <a:t/>
            </a:r>
            <a:endParaRPr sz="2000"/>
          </a:p>
        </p:txBody>
      </p:sp>
      <p:sp>
        <p:nvSpPr>
          <p:cNvPr id="79" name="Google Shape;7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8:notes"/>
          <p:cNvSpPr/>
          <p:nvPr>
            <p:ph idx="2" type="sldImg"/>
          </p:nvPr>
        </p:nvSpPr>
        <p:spPr>
          <a:xfrm>
            <a:off x="960438" y="1143000"/>
            <a:ext cx="49371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2" name="Google Shape;102;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Vamos a ver cuáles podrían ser las características que posee el tiempo. </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Puede ser un enemigo a vencer o un aliado si lo logramos organizar: esta característica la vivimos todos los días, en ocasiones, sentimos que tenemos todo el tiempo del mundo y que a pesar de que nuestras tareas sean múltiples, podemos manejarlas y finalizarlas; sin embargo, en otras ocasiones, sentimos que el tiempo no es suficiente y lo vemos como un enemigo.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No se puede comprar: efectivamente, aunque quizás pueda ser uno de los mayores deseos del ser humano, es uno de los aspectos de la vida que no pueden adquirirse, y la única forma de poseerlo es poder organizarlo.</a:t>
            </a:r>
            <a:endParaRPr/>
          </a:p>
          <a:p>
            <a:pPr indent="0" lvl="0" marL="0" rtl="0" algn="l">
              <a:lnSpc>
                <a:spcPct val="100000"/>
              </a:lnSpc>
              <a:spcBef>
                <a:spcPts val="0"/>
              </a:spcBef>
              <a:spcAft>
                <a:spcPts val="0"/>
              </a:spcAft>
              <a:buSzPts val="1400"/>
              <a:buNone/>
            </a:pPr>
            <a:r>
              <a:rPr lang="es-PE" sz="2000">
                <a:solidFill>
                  <a:schemeClr val="dk1"/>
                </a:solidFill>
                <a:latin typeface="Calibri"/>
                <a:ea typeface="Calibri"/>
                <a:cs typeface="Calibri"/>
                <a:sym typeface="Calibri"/>
              </a:rPr>
              <a:t>No se puede atrapar, detener o regresar: a pesar de realizar películas como “Volviendo al futuro” y siendo un deseo de la humanidad, el tiempo es irreversible e intocable.</a:t>
            </a:r>
            <a:endParaRPr/>
          </a:p>
          <a:p>
            <a:pPr indent="0" lvl="0" marL="0" rtl="0" algn="l">
              <a:lnSpc>
                <a:spcPct val="100000"/>
              </a:lnSpc>
              <a:spcBef>
                <a:spcPts val="0"/>
              </a:spcBef>
              <a:spcAft>
                <a:spcPts val="0"/>
              </a:spcAft>
              <a:buSzPts val="1400"/>
              <a:buNone/>
            </a:pPr>
            <a:r>
              <a:t/>
            </a:r>
            <a:endParaRPr sz="2000"/>
          </a:p>
        </p:txBody>
      </p:sp>
      <p:sp>
        <p:nvSpPr>
          <p:cNvPr id="110" name="Google Shape;11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Video">
  <p:cSld name="Subtema - Video">
    <p:spTree>
      <p:nvGrpSpPr>
        <p:cNvPr id="26" name="Shape 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p:cSld name="2_Título y objetos">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ítulo y objetos">
  <p:cSld name="3_Título y objetos">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ítulo y objetos">
  <p:cSld name="4_Título y objetos">
    <p:spTree>
      <p:nvGrpSpPr>
        <p:cNvPr id="18"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9" name="Shape 19"/>
        <p:cNvGrpSpPr/>
        <p:nvPr/>
      </p:nvGrpSpPr>
      <p:grpSpPr>
        <a:xfrm>
          <a:off x="0" y="0"/>
          <a:ext cx="0" cy="0"/>
          <a:chOff x="0" y="0"/>
          <a:chExt cx="0" cy="0"/>
        </a:xfrm>
      </p:grpSpPr>
      <p:sp>
        <p:nvSpPr>
          <p:cNvPr id="20" name="Google Shape;20;p38"/>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 name="Google Shape;21;p38"/>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38"/>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 name="Shape 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A">
  <p:cSld name="Subtema - 1 Imagen A">
    <p:spTree>
      <p:nvGrpSpPr>
        <p:cNvPr id="24" name="Shape 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ema - 1 Imagen Centrada">
  <p:cSld name="Subtema - 1 Imagen Centrada">
    <p:spTree>
      <p:nvGrpSpPr>
        <p:cNvPr id="25" name="Shape 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2"/>
          <p:cNvGrpSpPr/>
          <p:nvPr/>
        </p:nvGrpSpPr>
        <p:grpSpPr>
          <a:xfrm>
            <a:off x="944054" y="5343295"/>
            <a:ext cx="7804380" cy="215444"/>
            <a:chOff x="944054" y="5343295"/>
            <a:chExt cx="7804380" cy="215444"/>
          </a:xfrm>
        </p:grpSpPr>
        <p:sp>
          <p:nvSpPr>
            <p:cNvPr id="11" name="Google Shape;11;p32"/>
            <p:cNvSpPr txBox="1"/>
            <p:nvPr/>
          </p:nvSpPr>
          <p:spPr>
            <a:xfrm>
              <a:off x="944054" y="5343295"/>
              <a:ext cx="19575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800"/>
                <a:buFont typeface="Calibri"/>
                <a:buNone/>
              </a:pPr>
              <a:r>
                <a:rPr b="0" i="0" lang="es-PE" sz="800" u="none" cap="none" strike="noStrike">
                  <a:solidFill>
                    <a:srgbClr val="7F7F7F"/>
                  </a:solidFill>
                  <a:latin typeface="Calibri"/>
                  <a:ea typeface="Calibri"/>
                  <a:cs typeface="Calibri"/>
                  <a:sym typeface="Calibri"/>
                </a:rPr>
                <a:t>DESARROLLO DE RESILIENCIA  •  SESIÓN 12</a:t>
              </a:r>
              <a:endParaRPr b="0" i="0" sz="800" u="none" cap="none" strike="noStrike">
                <a:solidFill>
                  <a:srgbClr val="7F7F7F"/>
                </a:solidFill>
                <a:latin typeface="Calibri"/>
                <a:ea typeface="Calibri"/>
                <a:cs typeface="Calibri"/>
                <a:sym typeface="Calibri"/>
              </a:endParaRPr>
            </a:p>
          </p:txBody>
        </p:sp>
        <p:sp>
          <p:nvSpPr>
            <p:cNvPr id="12" name="Google Shape;12;p32"/>
            <p:cNvSpPr/>
            <p:nvPr/>
          </p:nvSpPr>
          <p:spPr>
            <a:xfrm>
              <a:off x="7379148" y="5371562"/>
              <a:ext cx="1369286"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PE" sz="600" u="none" cap="none" strike="noStrike">
                  <a:solidFill>
                    <a:srgbClr val="7F7F7F"/>
                  </a:solidFill>
                  <a:latin typeface="Calibri"/>
                  <a:ea typeface="Calibri"/>
                  <a:cs typeface="Calibri"/>
                  <a:sym typeface="Calibri"/>
                </a:rPr>
                <a:t>© ISIL. Todos los derechos reservados</a:t>
              </a:r>
              <a:endParaRPr b="0" i="0" sz="1400" u="none" cap="none" strike="noStrike">
                <a:solidFill>
                  <a:srgbClr val="000000"/>
                </a:solidFill>
                <a:latin typeface="Arial"/>
                <a:ea typeface="Arial"/>
                <a:cs typeface="Arial"/>
                <a:sym typeface="Arial"/>
              </a:endParaRPr>
            </a:p>
          </p:txBody>
        </p:sp>
      </p:grpSp>
      <p:pic>
        <p:nvPicPr>
          <p:cNvPr id="13" name="Google Shape;13;p32"/>
          <p:cNvPicPr preferRelativeResize="0"/>
          <p:nvPr/>
        </p:nvPicPr>
        <p:blipFill rotWithShape="1">
          <a:blip r:embed="rId1">
            <a:alphaModFix amt="20000"/>
          </a:blip>
          <a:srcRect b="0" l="0" r="0" t="0"/>
          <a:stretch/>
        </p:blipFill>
        <p:spPr>
          <a:xfrm>
            <a:off x="495300" y="5322472"/>
            <a:ext cx="448573" cy="2507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44"/>
          <p:cNvSpPr/>
          <p:nvPr/>
        </p:nvSpPr>
        <p:spPr>
          <a:xfrm>
            <a:off x="182879" y="5120640"/>
            <a:ext cx="4304965" cy="4620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 name="Google Shape;33;p44"/>
          <p:cNvSpPr txBox="1"/>
          <p:nvPr/>
        </p:nvSpPr>
        <p:spPr>
          <a:xfrm>
            <a:off x="503238" y="808689"/>
            <a:ext cx="3104743"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s-PE" sz="900" u="none" cap="none" strike="noStrike">
                <a:solidFill>
                  <a:srgbClr val="6C6D6C"/>
                </a:solidFill>
                <a:latin typeface="Calibri"/>
                <a:ea typeface="Calibri"/>
                <a:cs typeface="Calibri"/>
                <a:sym typeface="Calibri"/>
              </a:rPr>
              <a:t>DESARROLLO DE RESILIENCIA</a:t>
            </a:r>
            <a:endParaRPr b="0" i="0" sz="1400" u="none" cap="none" strike="noStrike">
              <a:solidFill>
                <a:srgbClr val="000000"/>
              </a:solidFill>
              <a:latin typeface="Arial"/>
              <a:ea typeface="Arial"/>
              <a:cs typeface="Arial"/>
              <a:sym typeface="Arial"/>
            </a:endParaRPr>
          </a:p>
        </p:txBody>
      </p:sp>
      <p:sp>
        <p:nvSpPr>
          <p:cNvPr id="34" name="Google Shape;34;p44"/>
          <p:cNvSpPr/>
          <p:nvPr/>
        </p:nvSpPr>
        <p:spPr>
          <a:xfrm>
            <a:off x="503239" y="2177570"/>
            <a:ext cx="3056852" cy="732508"/>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rgbClr val="000000"/>
              </a:buClr>
              <a:buSzPts val="2800"/>
              <a:buFont typeface="Arial"/>
              <a:buNone/>
            </a:pPr>
            <a:r>
              <a:rPr b="1" i="0" lang="es-PE" sz="2800" u="none" cap="none" strike="noStrike">
                <a:solidFill>
                  <a:srgbClr val="000000"/>
                </a:solidFill>
                <a:latin typeface="Arial"/>
                <a:ea typeface="Arial"/>
                <a:cs typeface="Arial"/>
                <a:sym typeface="Arial"/>
              </a:rPr>
              <a:t>GESTIÓN </a:t>
            </a:r>
            <a:br>
              <a:rPr b="1" i="0" lang="es-PE" sz="2800" u="none" cap="none" strike="noStrike">
                <a:solidFill>
                  <a:srgbClr val="000000"/>
                </a:solidFill>
                <a:latin typeface="Arial"/>
                <a:ea typeface="Arial"/>
                <a:cs typeface="Arial"/>
                <a:sym typeface="Arial"/>
              </a:rPr>
            </a:br>
            <a:r>
              <a:rPr b="1" i="0" lang="es-PE" sz="2800" u="none" cap="none" strike="noStrike">
                <a:solidFill>
                  <a:srgbClr val="000000"/>
                </a:solidFill>
                <a:latin typeface="Arial"/>
                <a:ea typeface="Arial"/>
                <a:cs typeface="Arial"/>
                <a:sym typeface="Arial"/>
              </a:rPr>
              <a:t>DEL TIEMPO</a:t>
            </a:r>
            <a:endParaRPr b="1" i="0" sz="2800" u="none" cap="none" strike="noStrike">
              <a:solidFill>
                <a:srgbClr val="000000"/>
              </a:solidFill>
              <a:latin typeface="Arial"/>
              <a:ea typeface="Arial"/>
              <a:cs typeface="Arial"/>
              <a:sym typeface="Arial"/>
            </a:endParaRPr>
          </a:p>
        </p:txBody>
      </p:sp>
      <p:sp>
        <p:nvSpPr>
          <p:cNvPr id="35" name="Google Shape;35;p44"/>
          <p:cNvSpPr/>
          <p:nvPr/>
        </p:nvSpPr>
        <p:spPr>
          <a:xfrm>
            <a:off x="503238" y="3219842"/>
            <a:ext cx="3104742" cy="1604606"/>
          </a:xfrm>
          <a:prstGeom prst="rect">
            <a:avLst/>
          </a:prstGeom>
          <a:noFill/>
          <a:ln>
            <a:noFill/>
          </a:ln>
        </p:spPr>
        <p:txBody>
          <a:bodyPr anchorCtr="0" anchor="t" bIns="0" lIns="0" spcFirstLastPara="1" rIns="0" wrap="square" tIns="0">
            <a:spAutoFit/>
          </a:bodyPr>
          <a:lstStyle/>
          <a:p>
            <a:pPr indent="-177800" lvl="0" marL="177800" marR="0" rtl="0" algn="l">
              <a:lnSpc>
                <a:spcPct val="120000"/>
              </a:lnSpc>
              <a:spcBef>
                <a:spcPts val="0"/>
              </a:spcBef>
              <a:spcAft>
                <a:spcPts val="0"/>
              </a:spcAft>
              <a:buClr>
                <a:srgbClr val="C7D13F"/>
              </a:buClr>
              <a:buSzPts val="1100"/>
              <a:buFont typeface="Arial"/>
              <a:buChar char="•"/>
            </a:pPr>
            <a:r>
              <a:rPr b="0" i="0" lang="es-PE" sz="1100" u="none" cap="none" strike="noStrike">
                <a:solidFill>
                  <a:srgbClr val="000000"/>
                </a:solidFill>
                <a:latin typeface="Arial"/>
                <a:ea typeface="Arial"/>
                <a:cs typeface="Arial"/>
                <a:sym typeface="Arial"/>
              </a:rPr>
              <a:t>Definición de tiempo </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7D13F"/>
              </a:buClr>
              <a:buSzPts val="1100"/>
              <a:buFont typeface="Arial"/>
              <a:buChar char="•"/>
            </a:pPr>
            <a:r>
              <a:rPr b="0" i="0" lang="es-PE" sz="1100" u="none" cap="none" strike="noStrike">
                <a:solidFill>
                  <a:srgbClr val="000000"/>
                </a:solidFill>
                <a:latin typeface="Arial"/>
                <a:ea typeface="Arial"/>
                <a:cs typeface="Arial"/>
                <a:sym typeface="Arial"/>
              </a:rPr>
              <a:t>Características del tiempo</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7D13F"/>
              </a:buClr>
              <a:buSzPts val="1100"/>
              <a:buFont typeface="Arial"/>
              <a:buChar char="•"/>
            </a:pPr>
            <a:r>
              <a:rPr b="0" i="0" lang="es-PE" sz="1100" u="none" cap="none" strike="noStrike">
                <a:solidFill>
                  <a:srgbClr val="000000"/>
                </a:solidFill>
                <a:latin typeface="Arial"/>
                <a:ea typeface="Arial"/>
                <a:cs typeface="Arial"/>
                <a:sym typeface="Arial"/>
              </a:rPr>
              <a:t>Relación entre costumbre, diferencias culturales y tiempo</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7D13F"/>
              </a:buClr>
              <a:buSzPts val="1100"/>
              <a:buFont typeface="Arial"/>
              <a:buChar char="•"/>
            </a:pPr>
            <a:r>
              <a:rPr b="0" i="0" lang="es-PE" sz="1100" u="none" cap="none" strike="noStrike">
                <a:solidFill>
                  <a:srgbClr val="000000"/>
                </a:solidFill>
                <a:latin typeface="Arial"/>
                <a:ea typeface="Arial"/>
                <a:cs typeface="Arial"/>
                <a:sym typeface="Arial"/>
              </a:rPr>
              <a:t>Definición y ámbitos de manejo del tiempo</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7D13F"/>
              </a:buClr>
              <a:buSzPts val="1100"/>
              <a:buFont typeface="Arial"/>
              <a:buChar char="•"/>
            </a:pPr>
            <a:r>
              <a:rPr b="0" i="0" lang="es-PE" sz="1100" u="none" cap="none" strike="noStrike">
                <a:solidFill>
                  <a:srgbClr val="000000"/>
                </a:solidFill>
                <a:latin typeface="Arial"/>
                <a:ea typeface="Arial"/>
                <a:cs typeface="Arial"/>
                <a:sym typeface="Arial"/>
              </a:rPr>
              <a:t>Consecuencias del mal manejo del tiempo</a:t>
            </a:r>
            <a:endParaRPr b="0" i="0" sz="1100" u="none" cap="none" strike="noStrike">
              <a:solidFill>
                <a:srgbClr val="000000"/>
              </a:solidFill>
              <a:latin typeface="Arial"/>
              <a:ea typeface="Arial"/>
              <a:cs typeface="Arial"/>
              <a:sym typeface="Arial"/>
            </a:endParaRPr>
          </a:p>
          <a:p>
            <a:pPr indent="-177800" lvl="0" marL="177800" marR="0" rtl="0" algn="l">
              <a:lnSpc>
                <a:spcPct val="120000"/>
              </a:lnSpc>
              <a:spcBef>
                <a:spcPts val="0"/>
              </a:spcBef>
              <a:spcAft>
                <a:spcPts val="0"/>
              </a:spcAft>
              <a:buClr>
                <a:srgbClr val="C7D13F"/>
              </a:buClr>
              <a:buSzPts val="1100"/>
              <a:buFont typeface="Arial"/>
              <a:buChar char="•"/>
            </a:pPr>
            <a:r>
              <a:rPr b="0" i="0" lang="es-PE" sz="1100" u="none" cap="none" strike="noStrike">
                <a:solidFill>
                  <a:srgbClr val="000000"/>
                </a:solidFill>
                <a:latin typeface="Arial"/>
                <a:ea typeface="Arial"/>
                <a:cs typeface="Arial"/>
                <a:sym typeface="Arial"/>
              </a:rPr>
              <a:t>Relación entre estrés, control de impulsos, resiliencia y manejo del tiempo</a:t>
            </a:r>
            <a:endParaRPr b="0" i="0" sz="1100" u="none" cap="none" strike="noStrike">
              <a:solidFill>
                <a:srgbClr val="000000"/>
              </a:solidFill>
              <a:latin typeface="Arial"/>
              <a:ea typeface="Arial"/>
              <a:cs typeface="Arial"/>
              <a:sym typeface="Arial"/>
            </a:endParaRPr>
          </a:p>
        </p:txBody>
      </p:sp>
      <p:sp>
        <p:nvSpPr>
          <p:cNvPr id="36" name="Google Shape;36;p44"/>
          <p:cNvSpPr txBox="1"/>
          <p:nvPr/>
        </p:nvSpPr>
        <p:spPr>
          <a:xfrm>
            <a:off x="743902" y="1819386"/>
            <a:ext cx="145764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s-PE" sz="2000" u="none" cap="none" strike="noStrike">
                <a:solidFill>
                  <a:srgbClr val="C8D42C"/>
                </a:solidFill>
                <a:latin typeface="Calibri"/>
                <a:ea typeface="Calibri"/>
                <a:cs typeface="Calibri"/>
                <a:sym typeface="Calibri"/>
              </a:rPr>
              <a:t>SESIÓN 12</a:t>
            </a:r>
            <a:endParaRPr b="0" i="0" sz="1400" u="none" cap="none" strike="noStrike">
              <a:solidFill>
                <a:srgbClr val="000000"/>
              </a:solidFill>
              <a:latin typeface="Arial"/>
              <a:ea typeface="Arial"/>
              <a:cs typeface="Arial"/>
              <a:sym typeface="Arial"/>
            </a:endParaRPr>
          </a:p>
        </p:txBody>
      </p:sp>
      <p:pic>
        <p:nvPicPr>
          <p:cNvPr id="37" name="Google Shape;37;p44"/>
          <p:cNvPicPr preferRelativeResize="0"/>
          <p:nvPr/>
        </p:nvPicPr>
        <p:blipFill rotWithShape="1">
          <a:blip r:embed="rId3">
            <a:alphaModFix/>
          </a:blip>
          <a:srcRect b="0" l="0" r="0" t="0"/>
          <a:stretch/>
        </p:blipFill>
        <p:spPr>
          <a:xfrm>
            <a:off x="507464" y="1883411"/>
            <a:ext cx="166865" cy="170453"/>
          </a:xfrm>
          <a:prstGeom prst="rect">
            <a:avLst/>
          </a:prstGeom>
          <a:noFill/>
          <a:ln>
            <a:noFill/>
          </a:ln>
        </p:spPr>
      </p:pic>
      <p:pic>
        <p:nvPicPr>
          <p:cNvPr id="38" name="Google Shape;38;p44"/>
          <p:cNvPicPr preferRelativeResize="0"/>
          <p:nvPr/>
        </p:nvPicPr>
        <p:blipFill rotWithShape="1">
          <a:blip r:embed="rId4">
            <a:alphaModFix/>
          </a:blip>
          <a:srcRect b="0" l="0" r="0" t="0"/>
          <a:stretch/>
        </p:blipFill>
        <p:spPr>
          <a:xfrm>
            <a:off x="3752850" y="0"/>
            <a:ext cx="5391150" cy="571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nvSpPr>
        <p:spPr>
          <a:xfrm>
            <a:off x="512664" y="958752"/>
            <a:ext cx="4059336"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CARACTERÍSTICAS DEL TIEMPO</a:t>
            </a:r>
            <a:endParaRPr b="0" i="0" sz="1400" u="none" cap="none" strike="noStrike">
              <a:solidFill>
                <a:srgbClr val="000000"/>
              </a:solidFill>
              <a:latin typeface="Arial"/>
              <a:ea typeface="Arial"/>
              <a:cs typeface="Arial"/>
              <a:sym typeface="Arial"/>
            </a:endParaRPr>
          </a:p>
        </p:txBody>
      </p:sp>
      <p:grpSp>
        <p:nvGrpSpPr>
          <p:cNvPr id="121" name="Google Shape;121;p7"/>
          <p:cNvGrpSpPr/>
          <p:nvPr/>
        </p:nvGrpSpPr>
        <p:grpSpPr>
          <a:xfrm>
            <a:off x="2258102" y="1716374"/>
            <a:ext cx="4627796" cy="1567799"/>
            <a:chOff x="2447925" y="1716374"/>
            <a:chExt cx="4429593" cy="1567799"/>
          </a:xfrm>
        </p:grpSpPr>
        <p:sp>
          <p:nvSpPr>
            <p:cNvPr id="122" name="Google Shape;122;p7"/>
            <p:cNvSpPr/>
            <p:nvPr/>
          </p:nvSpPr>
          <p:spPr>
            <a:xfrm>
              <a:off x="2447925" y="1716374"/>
              <a:ext cx="4429593" cy="696261"/>
            </a:xfrm>
            <a:prstGeom prst="roundRect">
              <a:avLst>
                <a:gd fmla="val 9518" name="adj"/>
              </a:avLst>
            </a:prstGeom>
            <a:solidFill>
              <a:srgbClr val="FF7827"/>
            </a:solidFill>
            <a:ln>
              <a:noFill/>
            </a:ln>
          </p:spPr>
          <p:txBody>
            <a:bodyPr anchorCtr="0" anchor="ctr" bIns="45700" lIns="108000"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Puede ser un enemigo a vencer o un aliado si nos logramos organizar.</a:t>
              </a:r>
              <a:endParaRPr b="0" i="0" sz="1400" u="none" cap="none" strike="noStrike">
                <a:solidFill>
                  <a:srgbClr val="000000"/>
                </a:solidFill>
                <a:latin typeface="Arial"/>
                <a:ea typeface="Arial"/>
                <a:cs typeface="Arial"/>
                <a:sym typeface="Arial"/>
              </a:endParaRPr>
            </a:p>
          </p:txBody>
        </p:sp>
        <p:sp>
          <p:nvSpPr>
            <p:cNvPr id="123" name="Google Shape;123;p7"/>
            <p:cNvSpPr/>
            <p:nvPr/>
          </p:nvSpPr>
          <p:spPr>
            <a:xfrm>
              <a:off x="2447925" y="2587912"/>
              <a:ext cx="4429593" cy="696261"/>
            </a:xfrm>
            <a:prstGeom prst="roundRect">
              <a:avLst>
                <a:gd fmla="val 9518" name="adj"/>
              </a:avLst>
            </a:prstGeom>
            <a:solidFill>
              <a:srgbClr val="7150A0"/>
            </a:solidFill>
            <a:ln>
              <a:noFill/>
            </a:ln>
          </p:spPr>
          <p:txBody>
            <a:bodyPr anchorCtr="0" anchor="ctr" bIns="45700" lIns="108000"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No se puede comprar.</a:t>
              </a:r>
              <a:endParaRPr b="0" i="0" sz="1400" u="none" cap="none" strike="noStrike">
                <a:solidFill>
                  <a:srgbClr val="000000"/>
                </a:solidFill>
                <a:latin typeface="Arial"/>
                <a:ea typeface="Arial"/>
                <a:cs typeface="Arial"/>
                <a:sym typeface="Arial"/>
              </a:endParaRPr>
            </a:p>
          </p:txBody>
        </p:sp>
      </p:grpSp>
      <p:sp>
        <p:nvSpPr>
          <p:cNvPr id="124" name="Google Shape;124;p7"/>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CARACTERÍSTICAS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nvSpPr>
        <p:spPr>
          <a:xfrm>
            <a:off x="512664" y="958752"/>
            <a:ext cx="4059336"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CARACTERÍSTICAS DEL TIEMPO</a:t>
            </a:r>
            <a:endParaRPr b="0" i="0" sz="1400" u="none" cap="none" strike="noStrike">
              <a:solidFill>
                <a:srgbClr val="000000"/>
              </a:solidFill>
              <a:latin typeface="Arial"/>
              <a:ea typeface="Arial"/>
              <a:cs typeface="Arial"/>
              <a:sym typeface="Arial"/>
            </a:endParaRPr>
          </a:p>
        </p:txBody>
      </p:sp>
      <p:grpSp>
        <p:nvGrpSpPr>
          <p:cNvPr id="131" name="Google Shape;131;p8"/>
          <p:cNvGrpSpPr/>
          <p:nvPr/>
        </p:nvGrpSpPr>
        <p:grpSpPr>
          <a:xfrm>
            <a:off x="2258102" y="1716374"/>
            <a:ext cx="4627796" cy="2439337"/>
            <a:chOff x="2447925" y="1716374"/>
            <a:chExt cx="4429593" cy="2439337"/>
          </a:xfrm>
        </p:grpSpPr>
        <p:sp>
          <p:nvSpPr>
            <p:cNvPr id="132" name="Google Shape;132;p8"/>
            <p:cNvSpPr/>
            <p:nvPr/>
          </p:nvSpPr>
          <p:spPr>
            <a:xfrm>
              <a:off x="2447925" y="1716374"/>
              <a:ext cx="4429593" cy="696261"/>
            </a:xfrm>
            <a:prstGeom prst="roundRect">
              <a:avLst>
                <a:gd fmla="val 9518" name="adj"/>
              </a:avLst>
            </a:prstGeom>
            <a:solidFill>
              <a:srgbClr val="FF7827"/>
            </a:solidFill>
            <a:ln>
              <a:noFill/>
            </a:ln>
          </p:spPr>
          <p:txBody>
            <a:bodyPr anchorCtr="0" anchor="ctr" bIns="45700" lIns="108000"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Puede ser un enemigo a vencer o un aliado si nos logramos organizar.</a:t>
              </a:r>
              <a:endParaRPr b="0" i="0" sz="1400" u="none" cap="none" strike="noStrike">
                <a:solidFill>
                  <a:srgbClr val="000000"/>
                </a:solidFill>
                <a:latin typeface="Arial"/>
                <a:ea typeface="Arial"/>
                <a:cs typeface="Arial"/>
                <a:sym typeface="Arial"/>
              </a:endParaRPr>
            </a:p>
          </p:txBody>
        </p:sp>
        <p:sp>
          <p:nvSpPr>
            <p:cNvPr id="133" name="Google Shape;133;p8"/>
            <p:cNvSpPr/>
            <p:nvPr/>
          </p:nvSpPr>
          <p:spPr>
            <a:xfrm>
              <a:off x="2447925" y="2587912"/>
              <a:ext cx="4429593" cy="696261"/>
            </a:xfrm>
            <a:prstGeom prst="roundRect">
              <a:avLst>
                <a:gd fmla="val 9518" name="adj"/>
              </a:avLst>
            </a:prstGeom>
            <a:solidFill>
              <a:srgbClr val="7150A0"/>
            </a:solidFill>
            <a:ln>
              <a:noFill/>
            </a:ln>
          </p:spPr>
          <p:txBody>
            <a:bodyPr anchorCtr="0" anchor="ctr" bIns="45700" lIns="108000"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No se puede comprar.</a:t>
              </a:r>
              <a:endParaRPr b="0" i="0" sz="1400" u="none" cap="none" strike="noStrike">
                <a:solidFill>
                  <a:srgbClr val="000000"/>
                </a:solidFill>
                <a:latin typeface="Arial"/>
                <a:ea typeface="Arial"/>
                <a:cs typeface="Arial"/>
                <a:sym typeface="Arial"/>
              </a:endParaRPr>
            </a:p>
          </p:txBody>
        </p:sp>
        <p:sp>
          <p:nvSpPr>
            <p:cNvPr id="134" name="Google Shape;134;p8"/>
            <p:cNvSpPr/>
            <p:nvPr/>
          </p:nvSpPr>
          <p:spPr>
            <a:xfrm>
              <a:off x="2447925" y="3459450"/>
              <a:ext cx="4429593" cy="696261"/>
            </a:xfrm>
            <a:prstGeom prst="roundRect">
              <a:avLst>
                <a:gd fmla="val 9518" name="adj"/>
              </a:avLst>
            </a:prstGeom>
            <a:solidFill>
              <a:srgbClr val="00B2C2"/>
            </a:solidFill>
            <a:ln>
              <a:noFill/>
            </a:ln>
          </p:spPr>
          <p:txBody>
            <a:bodyPr anchorCtr="0" anchor="ctr" bIns="45700" lIns="108000"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No se puede atrapar, detener o regresar.</a:t>
              </a:r>
              <a:endParaRPr b="0" i="0" sz="1400" u="none" cap="none" strike="noStrike">
                <a:solidFill>
                  <a:srgbClr val="000000"/>
                </a:solidFill>
                <a:latin typeface="Arial"/>
                <a:ea typeface="Arial"/>
                <a:cs typeface="Arial"/>
                <a:sym typeface="Arial"/>
              </a:endParaRPr>
            </a:p>
          </p:txBody>
        </p:sp>
      </p:grpSp>
      <p:sp>
        <p:nvSpPr>
          <p:cNvPr id="135" name="Google Shape;135;p8"/>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CARACTERÍSTICAS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nvSpPr>
        <p:spPr>
          <a:xfrm>
            <a:off x="512664" y="958752"/>
            <a:ext cx="4059336"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CARACTERÍSTICAS DEL TIEMPO</a:t>
            </a:r>
            <a:endParaRPr b="0" i="0" sz="1400" u="none" cap="none" strike="noStrike">
              <a:solidFill>
                <a:srgbClr val="000000"/>
              </a:solidFill>
              <a:latin typeface="Arial"/>
              <a:ea typeface="Arial"/>
              <a:cs typeface="Arial"/>
              <a:sym typeface="Arial"/>
            </a:endParaRPr>
          </a:p>
        </p:txBody>
      </p:sp>
      <p:sp>
        <p:nvSpPr>
          <p:cNvPr id="142" name="Google Shape;142;p9"/>
          <p:cNvSpPr/>
          <p:nvPr/>
        </p:nvSpPr>
        <p:spPr>
          <a:xfrm>
            <a:off x="2258102" y="1716374"/>
            <a:ext cx="4627796" cy="696261"/>
          </a:xfrm>
          <a:prstGeom prst="roundRect">
            <a:avLst>
              <a:gd fmla="val 9518" name="adj"/>
            </a:avLst>
          </a:prstGeom>
          <a:solidFill>
            <a:srgbClr val="EE4639"/>
          </a:solidFill>
          <a:ln>
            <a:noFill/>
          </a:ln>
        </p:spPr>
        <p:txBody>
          <a:bodyPr anchorCtr="0" anchor="ctr" bIns="45700" lIns="108000"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PE" sz="1500" u="none" cap="none" strike="noStrike">
                <a:solidFill>
                  <a:schemeClr val="lt1"/>
                </a:solidFill>
                <a:latin typeface="Calibri"/>
                <a:ea typeface="Calibri"/>
                <a:cs typeface="Calibri"/>
                <a:sym typeface="Calibri"/>
              </a:rPr>
              <a:t>Es lo más valioso que tienen los individuos.</a:t>
            </a:r>
            <a:endParaRPr b="0" i="0" sz="1400" u="none" cap="none" strike="noStrike">
              <a:solidFill>
                <a:srgbClr val="000000"/>
              </a:solidFill>
              <a:latin typeface="Arial"/>
              <a:ea typeface="Arial"/>
              <a:cs typeface="Arial"/>
              <a:sym typeface="Arial"/>
            </a:endParaRPr>
          </a:p>
        </p:txBody>
      </p:sp>
      <p:sp>
        <p:nvSpPr>
          <p:cNvPr id="143" name="Google Shape;143;p9"/>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CARACTERÍSTICAS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txBox="1"/>
          <p:nvPr/>
        </p:nvSpPr>
        <p:spPr>
          <a:xfrm>
            <a:off x="512664" y="958752"/>
            <a:ext cx="4059336"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CARACTERÍSTICAS DEL TIEMPO</a:t>
            </a:r>
            <a:endParaRPr b="0" i="0" sz="1400" u="none" cap="none" strike="noStrike">
              <a:solidFill>
                <a:srgbClr val="000000"/>
              </a:solidFill>
              <a:latin typeface="Arial"/>
              <a:ea typeface="Arial"/>
              <a:cs typeface="Arial"/>
              <a:sym typeface="Arial"/>
            </a:endParaRPr>
          </a:p>
        </p:txBody>
      </p:sp>
      <p:grpSp>
        <p:nvGrpSpPr>
          <p:cNvPr id="150" name="Google Shape;150;p10"/>
          <p:cNvGrpSpPr/>
          <p:nvPr/>
        </p:nvGrpSpPr>
        <p:grpSpPr>
          <a:xfrm>
            <a:off x="2258102" y="1716374"/>
            <a:ext cx="4627796" cy="1567799"/>
            <a:chOff x="2447925" y="1716374"/>
            <a:chExt cx="4429593" cy="1567799"/>
          </a:xfrm>
        </p:grpSpPr>
        <p:sp>
          <p:nvSpPr>
            <p:cNvPr id="151" name="Google Shape;151;p10"/>
            <p:cNvSpPr/>
            <p:nvPr/>
          </p:nvSpPr>
          <p:spPr>
            <a:xfrm>
              <a:off x="2447925" y="1716374"/>
              <a:ext cx="4429593" cy="696261"/>
            </a:xfrm>
            <a:prstGeom prst="roundRect">
              <a:avLst>
                <a:gd fmla="val 9518" name="adj"/>
              </a:avLst>
            </a:prstGeom>
            <a:solidFill>
              <a:srgbClr val="EE4639"/>
            </a:solidFill>
            <a:ln>
              <a:noFill/>
            </a:ln>
          </p:spPr>
          <p:txBody>
            <a:bodyPr anchorCtr="0" anchor="ctr" bIns="45700" lIns="108000"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PE" sz="1500" u="none" cap="none" strike="noStrike">
                  <a:solidFill>
                    <a:schemeClr val="lt1"/>
                  </a:solidFill>
                  <a:latin typeface="Calibri"/>
                  <a:ea typeface="Calibri"/>
                  <a:cs typeface="Calibri"/>
                  <a:sym typeface="Calibri"/>
                </a:rPr>
                <a:t>Es lo más valioso que tienen los individuos.</a:t>
              </a:r>
              <a:endParaRPr b="0" i="0" sz="1400" u="none" cap="none" strike="noStrike">
                <a:solidFill>
                  <a:srgbClr val="000000"/>
                </a:solidFill>
                <a:latin typeface="Arial"/>
                <a:ea typeface="Arial"/>
                <a:cs typeface="Arial"/>
                <a:sym typeface="Arial"/>
              </a:endParaRPr>
            </a:p>
          </p:txBody>
        </p:sp>
        <p:sp>
          <p:nvSpPr>
            <p:cNvPr id="152" name="Google Shape;152;p10"/>
            <p:cNvSpPr/>
            <p:nvPr/>
          </p:nvSpPr>
          <p:spPr>
            <a:xfrm>
              <a:off x="2447925" y="2587912"/>
              <a:ext cx="4429593" cy="696261"/>
            </a:xfrm>
            <a:prstGeom prst="roundRect">
              <a:avLst>
                <a:gd fmla="val 9518" name="adj"/>
              </a:avLst>
            </a:prstGeom>
            <a:solidFill>
              <a:srgbClr val="92C14D"/>
            </a:solidFill>
            <a:ln>
              <a:noFill/>
            </a:ln>
          </p:spPr>
          <p:txBody>
            <a:bodyPr anchorCtr="0" anchor="ctr" bIns="45700" lIns="108000"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PE" sz="1500" u="none" cap="none" strike="noStrike">
                  <a:solidFill>
                    <a:schemeClr val="lt1"/>
                  </a:solidFill>
                  <a:latin typeface="Calibri"/>
                  <a:ea typeface="Calibri"/>
                  <a:cs typeface="Calibri"/>
                  <a:sym typeface="Calibri"/>
                </a:rPr>
                <a:t>Se dice que nadie tiene suficiente tiempo; sin embargo, todo el mundo tiene todo el tiempo que hay.</a:t>
              </a:r>
              <a:endParaRPr b="0" i="0" sz="1400" u="none" cap="none" strike="noStrike">
                <a:solidFill>
                  <a:srgbClr val="000000"/>
                </a:solidFill>
                <a:latin typeface="Arial"/>
                <a:ea typeface="Arial"/>
                <a:cs typeface="Arial"/>
                <a:sym typeface="Arial"/>
              </a:endParaRPr>
            </a:p>
          </p:txBody>
        </p:sp>
      </p:grpSp>
      <p:sp>
        <p:nvSpPr>
          <p:cNvPr id="153" name="Google Shape;153;p10"/>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CARACTERÍSTICAS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9"/>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49"/>
          <p:cNvSpPr txBox="1"/>
          <p:nvPr/>
        </p:nvSpPr>
        <p:spPr>
          <a:xfrm>
            <a:off x="1008062" y="3169972"/>
            <a:ext cx="7132327"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RELACIÓN COSTUMBRE, DIFERENCIAS CULTURALES Y TIEMPO</a:t>
            </a:r>
            <a:endParaRPr b="0" i="0" sz="2800" u="none" cap="none" strike="noStrike">
              <a:solidFill>
                <a:schemeClr val="lt1"/>
              </a:solidFill>
              <a:latin typeface="Arial"/>
              <a:ea typeface="Arial"/>
              <a:cs typeface="Arial"/>
              <a:sym typeface="Arial"/>
            </a:endParaRPr>
          </a:p>
        </p:txBody>
      </p:sp>
      <p:pic>
        <p:nvPicPr>
          <p:cNvPr id="161" name="Google Shape;161;p49"/>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1"/>
          <p:cNvSpPr/>
          <p:nvPr/>
        </p:nvSpPr>
        <p:spPr>
          <a:xfrm>
            <a:off x="1329267" y="959578"/>
            <a:ext cx="6485467"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¿Qué tendrán que ver las actitudes y costumbres con el tiempo?</a:t>
            </a:r>
            <a:endParaRPr b="0" i="0" sz="1400" u="none" cap="none" strike="noStrike">
              <a:solidFill>
                <a:srgbClr val="000000"/>
              </a:solidFill>
              <a:latin typeface="Arial"/>
              <a:ea typeface="Arial"/>
              <a:cs typeface="Arial"/>
              <a:sym typeface="Arial"/>
            </a:endParaRPr>
          </a:p>
        </p:txBody>
      </p:sp>
      <p:pic>
        <p:nvPicPr>
          <p:cNvPr id="168" name="Google Shape;168;p11"/>
          <p:cNvPicPr preferRelativeResize="0"/>
          <p:nvPr/>
        </p:nvPicPr>
        <p:blipFill rotWithShape="1">
          <a:blip r:embed="rId3">
            <a:alphaModFix/>
          </a:blip>
          <a:srcRect b="6059" l="0" r="0" t="24563"/>
          <a:stretch/>
        </p:blipFill>
        <p:spPr>
          <a:xfrm>
            <a:off x="503238" y="1417638"/>
            <a:ext cx="8172449" cy="3779837"/>
          </a:xfrm>
          <a:prstGeom prst="rect">
            <a:avLst/>
          </a:prstGeom>
          <a:noFill/>
          <a:ln>
            <a:noFill/>
          </a:ln>
        </p:spPr>
      </p:pic>
      <p:sp>
        <p:nvSpPr>
          <p:cNvPr id="169" name="Google Shape;169;p11"/>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COSTUMBRE, DIFERENCIAS CULTURALES Y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12"/>
          <p:cNvGrpSpPr/>
          <p:nvPr/>
        </p:nvGrpSpPr>
        <p:grpSpPr>
          <a:xfrm>
            <a:off x="501584" y="1841592"/>
            <a:ext cx="3914018" cy="2463616"/>
            <a:chOff x="614598" y="1389714"/>
            <a:chExt cx="3914018" cy="2463616"/>
          </a:xfrm>
        </p:grpSpPr>
        <p:grpSp>
          <p:nvGrpSpPr>
            <p:cNvPr id="176" name="Google Shape;176;p12"/>
            <p:cNvGrpSpPr/>
            <p:nvPr/>
          </p:nvGrpSpPr>
          <p:grpSpPr>
            <a:xfrm>
              <a:off x="2969641" y="1389714"/>
              <a:ext cx="1558975" cy="2463616"/>
              <a:chOff x="2969641" y="1389714"/>
              <a:chExt cx="1558975" cy="2463616"/>
            </a:xfrm>
          </p:grpSpPr>
          <p:sp>
            <p:nvSpPr>
              <p:cNvPr id="177" name="Google Shape;177;p12"/>
              <p:cNvSpPr/>
              <p:nvPr/>
            </p:nvSpPr>
            <p:spPr>
              <a:xfrm>
                <a:off x="2969641" y="1389714"/>
                <a:ext cx="1558975" cy="696261"/>
              </a:xfrm>
              <a:prstGeom prst="roundRect">
                <a:avLst>
                  <a:gd fmla="val 9518" name="adj"/>
                </a:avLst>
              </a:prstGeom>
              <a:solidFill>
                <a:srgbClr val="EE4639"/>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Tiempo dedicado al ocio</a:t>
                </a:r>
                <a:endParaRPr b="0" i="0" sz="1400" u="none" cap="none" strike="noStrike">
                  <a:solidFill>
                    <a:srgbClr val="000000"/>
                  </a:solidFill>
                  <a:latin typeface="Arial"/>
                  <a:ea typeface="Arial"/>
                  <a:cs typeface="Arial"/>
                  <a:sym typeface="Arial"/>
                </a:endParaRPr>
              </a:p>
            </p:txBody>
          </p:sp>
          <p:sp>
            <p:nvSpPr>
              <p:cNvPr id="178" name="Google Shape;178;p12"/>
              <p:cNvSpPr/>
              <p:nvPr/>
            </p:nvSpPr>
            <p:spPr>
              <a:xfrm>
                <a:off x="2969641" y="2273391"/>
                <a:ext cx="1558975" cy="696261"/>
              </a:xfrm>
              <a:prstGeom prst="roundRect">
                <a:avLst>
                  <a:gd fmla="val 9518" name="adj"/>
                </a:avLst>
              </a:prstGeom>
              <a:solidFill>
                <a:srgbClr val="FDC212"/>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Promedio de horas trabajadas</a:t>
                </a:r>
                <a:endParaRPr b="0" i="0" sz="1400" u="none" cap="none" strike="noStrike">
                  <a:solidFill>
                    <a:srgbClr val="000000"/>
                  </a:solidFill>
                  <a:latin typeface="Arial"/>
                  <a:ea typeface="Arial"/>
                  <a:cs typeface="Arial"/>
                  <a:sym typeface="Arial"/>
                </a:endParaRPr>
              </a:p>
            </p:txBody>
          </p:sp>
          <p:sp>
            <p:nvSpPr>
              <p:cNvPr id="179" name="Google Shape;179;p12"/>
              <p:cNvSpPr/>
              <p:nvPr/>
            </p:nvSpPr>
            <p:spPr>
              <a:xfrm>
                <a:off x="2969641" y="3157069"/>
                <a:ext cx="1558975" cy="696261"/>
              </a:xfrm>
              <a:prstGeom prst="roundRect">
                <a:avLst>
                  <a:gd fmla="val 9518" name="adj"/>
                </a:avLst>
              </a:prstGeom>
              <a:solidFill>
                <a:srgbClr val="00B2C2"/>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Importancia dada a la puntualidad</a:t>
                </a:r>
                <a:endParaRPr b="0" i="0" sz="1400" u="none" cap="none" strike="noStrike">
                  <a:solidFill>
                    <a:srgbClr val="000000"/>
                  </a:solidFill>
                  <a:latin typeface="Arial"/>
                  <a:ea typeface="Arial"/>
                  <a:cs typeface="Arial"/>
                  <a:sym typeface="Arial"/>
                </a:endParaRPr>
              </a:p>
            </p:txBody>
          </p:sp>
        </p:grpSp>
        <p:cxnSp>
          <p:nvCxnSpPr>
            <p:cNvPr id="180" name="Google Shape;180;p12"/>
            <p:cNvCxnSpPr/>
            <p:nvPr/>
          </p:nvCxnSpPr>
          <p:spPr>
            <a:xfrm>
              <a:off x="2455971" y="1741488"/>
              <a:ext cx="0" cy="1763712"/>
            </a:xfrm>
            <a:prstGeom prst="straightConnector1">
              <a:avLst/>
            </a:prstGeom>
            <a:noFill/>
            <a:ln cap="flat" cmpd="sng" w="28575">
              <a:solidFill>
                <a:srgbClr val="BFBFBF"/>
              </a:solidFill>
              <a:prstDash val="solid"/>
              <a:round/>
              <a:headEnd len="sm" w="sm" type="none"/>
              <a:tailEnd len="sm" w="sm" type="none"/>
            </a:ln>
          </p:spPr>
        </p:cxnSp>
        <p:cxnSp>
          <p:nvCxnSpPr>
            <p:cNvPr id="181" name="Google Shape;181;p12"/>
            <p:cNvCxnSpPr/>
            <p:nvPr/>
          </p:nvCxnSpPr>
          <p:spPr>
            <a:xfrm>
              <a:off x="2440430" y="1738938"/>
              <a:ext cx="470837" cy="0"/>
            </a:xfrm>
            <a:prstGeom prst="straightConnector1">
              <a:avLst/>
            </a:prstGeom>
            <a:noFill/>
            <a:ln cap="flat" cmpd="sng" w="28575">
              <a:solidFill>
                <a:srgbClr val="BFBFBF"/>
              </a:solidFill>
              <a:prstDash val="solid"/>
              <a:round/>
              <a:headEnd len="sm" w="sm" type="none"/>
              <a:tailEnd len="med" w="med" type="triangle"/>
            </a:ln>
          </p:spPr>
        </p:cxnSp>
        <p:cxnSp>
          <p:nvCxnSpPr>
            <p:cNvPr id="182" name="Google Shape;182;p12"/>
            <p:cNvCxnSpPr/>
            <p:nvPr/>
          </p:nvCxnSpPr>
          <p:spPr>
            <a:xfrm>
              <a:off x="1368425" y="2623358"/>
              <a:ext cx="1542842" cy="0"/>
            </a:xfrm>
            <a:prstGeom prst="straightConnector1">
              <a:avLst/>
            </a:prstGeom>
            <a:noFill/>
            <a:ln cap="flat" cmpd="sng" w="28575">
              <a:solidFill>
                <a:srgbClr val="BFBFBF"/>
              </a:solidFill>
              <a:prstDash val="solid"/>
              <a:round/>
              <a:headEnd len="sm" w="sm" type="none"/>
              <a:tailEnd len="med" w="med" type="triangle"/>
            </a:ln>
          </p:spPr>
        </p:cxnSp>
        <p:cxnSp>
          <p:nvCxnSpPr>
            <p:cNvPr id="183" name="Google Shape;183;p12"/>
            <p:cNvCxnSpPr/>
            <p:nvPr/>
          </p:nvCxnSpPr>
          <p:spPr>
            <a:xfrm>
              <a:off x="2440430" y="3505200"/>
              <a:ext cx="470837" cy="0"/>
            </a:xfrm>
            <a:prstGeom prst="straightConnector1">
              <a:avLst/>
            </a:prstGeom>
            <a:noFill/>
            <a:ln cap="flat" cmpd="sng" w="28575">
              <a:solidFill>
                <a:srgbClr val="BFBFBF"/>
              </a:solidFill>
              <a:prstDash val="solid"/>
              <a:round/>
              <a:headEnd len="sm" w="sm" type="none"/>
              <a:tailEnd len="med" w="med" type="triangle"/>
            </a:ln>
          </p:spPr>
        </p:cxnSp>
        <p:sp>
          <p:nvSpPr>
            <p:cNvPr id="184" name="Google Shape;184;p12"/>
            <p:cNvSpPr/>
            <p:nvPr/>
          </p:nvSpPr>
          <p:spPr>
            <a:xfrm>
              <a:off x="614598" y="2273392"/>
              <a:ext cx="1386590" cy="696261"/>
            </a:xfrm>
            <a:prstGeom prst="roundRect">
              <a:avLst>
                <a:gd fmla="val 9518" name="adj"/>
              </a:avLst>
            </a:prstGeom>
            <a:solidFill>
              <a:srgbClr val="9791A1"/>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DIFERENCIAS CULTURALES</a:t>
              </a:r>
              <a:endParaRPr b="0" i="0" sz="1400" u="none" cap="none" strike="noStrike">
                <a:solidFill>
                  <a:srgbClr val="000000"/>
                </a:solidFill>
                <a:latin typeface="Arial"/>
                <a:ea typeface="Arial"/>
                <a:cs typeface="Arial"/>
                <a:sym typeface="Arial"/>
              </a:endParaRPr>
            </a:p>
          </p:txBody>
        </p:sp>
      </p:grpSp>
      <p:grpSp>
        <p:nvGrpSpPr>
          <p:cNvPr id="185" name="Google Shape;185;p12"/>
          <p:cNvGrpSpPr/>
          <p:nvPr/>
        </p:nvGrpSpPr>
        <p:grpSpPr>
          <a:xfrm>
            <a:off x="4824413" y="949325"/>
            <a:ext cx="3851275" cy="4248150"/>
            <a:chOff x="4824413" y="949325"/>
            <a:chExt cx="3851275" cy="4248150"/>
          </a:xfrm>
        </p:grpSpPr>
        <p:pic>
          <p:nvPicPr>
            <p:cNvPr id="186" name="Google Shape;186;p12"/>
            <p:cNvPicPr preferRelativeResize="0"/>
            <p:nvPr/>
          </p:nvPicPr>
          <p:blipFill rotWithShape="1">
            <a:blip r:embed="rId3">
              <a:alphaModFix/>
            </a:blip>
            <a:srcRect b="19109" l="0" r="0" t="46158"/>
            <a:stretch/>
          </p:blipFill>
          <p:spPr>
            <a:xfrm>
              <a:off x="4824413" y="949325"/>
              <a:ext cx="3851275" cy="2005543"/>
            </a:xfrm>
            <a:prstGeom prst="rect">
              <a:avLst/>
            </a:prstGeom>
            <a:noFill/>
            <a:ln>
              <a:noFill/>
            </a:ln>
          </p:spPr>
        </p:pic>
        <p:pic>
          <p:nvPicPr>
            <p:cNvPr id="187" name="Google Shape;187;p12"/>
            <p:cNvPicPr preferRelativeResize="0"/>
            <p:nvPr/>
          </p:nvPicPr>
          <p:blipFill rotWithShape="1">
            <a:blip r:embed="rId4">
              <a:alphaModFix/>
            </a:blip>
            <a:srcRect b="14872" l="0" r="0" t="0"/>
            <a:stretch/>
          </p:blipFill>
          <p:spPr>
            <a:xfrm>
              <a:off x="4824413" y="3010732"/>
              <a:ext cx="3851275" cy="2186743"/>
            </a:xfrm>
            <a:prstGeom prst="rect">
              <a:avLst/>
            </a:prstGeom>
            <a:noFill/>
            <a:ln>
              <a:noFill/>
            </a:ln>
          </p:spPr>
        </p:pic>
      </p:grpSp>
      <p:sp>
        <p:nvSpPr>
          <p:cNvPr id="188" name="Google Shape;188;p12"/>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COSTUMBRE, DIFERENCIAS CULTURALES Y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13"/>
          <p:cNvGrpSpPr/>
          <p:nvPr/>
        </p:nvGrpSpPr>
        <p:grpSpPr>
          <a:xfrm>
            <a:off x="1541015" y="1286600"/>
            <a:ext cx="2768651" cy="3700384"/>
            <a:chOff x="1061335" y="961557"/>
            <a:chExt cx="2768651" cy="3700384"/>
          </a:xfrm>
        </p:grpSpPr>
        <p:cxnSp>
          <p:nvCxnSpPr>
            <p:cNvPr id="195" name="Google Shape;195;p13"/>
            <p:cNvCxnSpPr/>
            <p:nvPr/>
          </p:nvCxnSpPr>
          <p:spPr>
            <a:xfrm>
              <a:off x="1196797" y="1644052"/>
              <a:ext cx="0" cy="2726336"/>
            </a:xfrm>
            <a:prstGeom prst="straightConnector1">
              <a:avLst/>
            </a:prstGeom>
            <a:noFill/>
            <a:ln cap="flat" cmpd="sng" w="28575">
              <a:solidFill>
                <a:srgbClr val="00B2C2"/>
              </a:solidFill>
              <a:prstDash val="solid"/>
              <a:round/>
              <a:headEnd len="sm" w="sm" type="none"/>
              <a:tailEnd len="sm" w="sm" type="none"/>
            </a:ln>
          </p:spPr>
        </p:cxnSp>
        <p:sp>
          <p:nvSpPr>
            <p:cNvPr id="196" name="Google Shape;196;p13"/>
            <p:cNvSpPr/>
            <p:nvPr/>
          </p:nvSpPr>
          <p:spPr>
            <a:xfrm>
              <a:off x="1061335" y="961557"/>
              <a:ext cx="1606914" cy="696261"/>
            </a:xfrm>
            <a:prstGeom prst="roundRect">
              <a:avLst>
                <a:gd fmla="val 9518" name="adj"/>
              </a:avLst>
            </a:prstGeom>
            <a:solidFill>
              <a:srgbClr val="00B2C2"/>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Empresa enfocada en la producción</a:t>
              </a:r>
              <a:endParaRPr b="0" i="0" sz="1400" u="none" cap="none" strike="noStrike">
                <a:solidFill>
                  <a:srgbClr val="000000"/>
                </a:solidFill>
                <a:latin typeface="Arial"/>
                <a:ea typeface="Arial"/>
                <a:cs typeface="Arial"/>
                <a:sym typeface="Arial"/>
              </a:endParaRPr>
            </a:p>
          </p:txBody>
        </p:sp>
        <p:cxnSp>
          <p:nvCxnSpPr>
            <p:cNvPr id="197" name="Google Shape;197;p13"/>
            <p:cNvCxnSpPr/>
            <p:nvPr/>
          </p:nvCxnSpPr>
          <p:spPr>
            <a:xfrm rot="10800000">
              <a:off x="1182744" y="4362893"/>
              <a:ext cx="743492" cy="0"/>
            </a:xfrm>
            <a:prstGeom prst="straightConnector1">
              <a:avLst/>
            </a:prstGeom>
            <a:noFill/>
            <a:ln cap="flat" cmpd="sng" w="28575">
              <a:solidFill>
                <a:srgbClr val="009FA7"/>
              </a:solidFill>
              <a:prstDash val="solid"/>
              <a:round/>
              <a:headEnd len="sm" w="sm" type="none"/>
              <a:tailEnd len="sm" w="sm" type="none"/>
            </a:ln>
          </p:spPr>
        </p:cxnSp>
        <p:cxnSp>
          <p:nvCxnSpPr>
            <p:cNvPr id="198" name="Google Shape;198;p13"/>
            <p:cNvCxnSpPr/>
            <p:nvPr/>
          </p:nvCxnSpPr>
          <p:spPr>
            <a:xfrm rot="10800000">
              <a:off x="1182744" y="3471030"/>
              <a:ext cx="743492" cy="0"/>
            </a:xfrm>
            <a:prstGeom prst="straightConnector1">
              <a:avLst/>
            </a:prstGeom>
            <a:noFill/>
            <a:ln cap="flat" cmpd="sng" w="28575">
              <a:solidFill>
                <a:srgbClr val="00B2C2"/>
              </a:solidFill>
              <a:prstDash val="solid"/>
              <a:round/>
              <a:headEnd len="sm" w="sm" type="none"/>
              <a:tailEnd len="sm" w="sm" type="none"/>
            </a:ln>
          </p:spPr>
        </p:cxnSp>
        <p:cxnSp>
          <p:nvCxnSpPr>
            <p:cNvPr id="199" name="Google Shape;199;p13"/>
            <p:cNvCxnSpPr/>
            <p:nvPr/>
          </p:nvCxnSpPr>
          <p:spPr>
            <a:xfrm rot="10800000">
              <a:off x="1182744" y="2389188"/>
              <a:ext cx="743492" cy="0"/>
            </a:xfrm>
            <a:prstGeom prst="straightConnector1">
              <a:avLst/>
            </a:prstGeom>
            <a:noFill/>
            <a:ln cap="flat" cmpd="sng" w="28575">
              <a:solidFill>
                <a:srgbClr val="00B2C2"/>
              </a:solidFill>
              <a:prstDash val="solid"/>
              <a:round/>
              <a:headEnd len="sm" w="sm" type="none"/>
              <a:tailEnd len="sm" w="sm" type="none"/>
            </a:ln>
          </p:spPr>
        </p:cxnSp>
        <p:sp>
          <p:nvSpPr>
            <p:cNvPr id="200" name="Google Shape;200;p13"/>
            <p:cNvSpPr/>
            <p:nvPr/>
          </p:nvSpPr>
          <p:spPr>
            <a:xfrm>
              <a:off x="1442841" y="1920927"/>
              <a:ext cx="2387145" cy="942193"/>
            </a:xfrm>
            <a:prstGeom prst="roundRect">
              <a:avLst>
                <a:gd fmla="val 9518" name="adj"/>
              </a:avLst>
            </a:prstGeom>
            <a:solidFill>
              <a:srgbClr val="D2EFF4"/>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No hay tiempo para el ocio, sólo la hora de almuerzo, el resto de tiempo, se espera un trabajo constante.</a:t>
              </a:r>
              <a:endParaRPr b="0" i="0" sz="1400" u="none" cap="none" strike="noStrike">
                <a:solidFill>
                  <a:srgbClr val="000000"/>
                </a:solidFill>
                <a:latin typeface="Arial"/>
                <a:ea typeface="Arial"/>
                <a:cs typeface="Arial"/>
                <a:sym typeface="Arial"/>
              </a:endParaRPr>
            </a:p>
          </p:txBody>
        </p:sp>
        <p:sp>
          <p:nvSpPr>
            <p:cNvPr id="201" name="Google Shape;201;p13"/>
            <p:cNvSpPr/>
            <p:nvPr/>
          </p:nvSpPr>
          <p:spPr>
            <a:xfrm>
              <a:off x="1442841" y="3010135"/>
              <a:ext cx="2387145" cy="942193"/>
            </a:xfrm>
            <a:prstGeom prst="roundRect">
              <a:avLst>
                <a:gd fmla="val 9518" name="adj"/>
              </a:avLst>
            </a:prstGeom>
            <a:solidFill>
              <a:srgbClr val="D2EFF4"/>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Esta empresa exige que sus trabajadores laboren 12 horas al día de lunes a viernes y 6 horas los días sábados.</a:t>
              </a:r>
              <a:endParaRPr b="0" i="0" sz="1400" u="none" cap="none" strike="noStrike">
                <a:solidFill>
                  <a:srgbClr val="000000"/>
                </a:solidFill>
                <a:latin typeface="Arial"/>
                <a:ea typeface="Arial"/>
                <a:cs typeface="Arial"/>
                <a:sym typeface="Arial"/>
              </a:endParaRPr>
            </a:p>
          </p:txBody>
        </p:sp>
        <p:sp>
          <p:nvSpPr>
            <p:cNvPr id="202" name="Google Shape;202;p13"/>
            <p:cNvSpPr/>
            <p:nvPr/>
          </p:nvSpPr>
          <p:spPr>
            <a:xfrm>
              <a:off x="1442841" y="4099343"/>
              <a:ext cx="2387145" cy="562598"/>
            </a:xfrm>
            <a:prstGeom prst="roundRect">
              <a:avLst>
                <a:gd fmla="val 9518" name="adj"/>
              </a:avLst>
            </a:prstGeom>
            <a:solidFill>
              <a:srgbClr val="D2EFF4"/>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Exigen extrema puntualidad a sus trabajadores.</a:t>
              </a:r>
              <a:endParaRPr b="0" i="0" sz="1400" u="none" cap="none" strike="noStrike">
                <a:solidFill>
                  <a:srgbClr val="000000"/>
                </a:solidFill>
                <a:latin typeface="Arial"/>
                <a:ea typeface="Arial"/>
                <a:cs typeface="Arial"/>
                <a:sym typeface="Arial"/>
              </a:endParaRPr>
            </a:p>
          </p:txBody>
        </p:sp>
      </p:grpSp>
      <p:grpSp>
        <p:nvGrpSpPr>
          <p:cNvPr id="203" name="Google Shape;203;p13"/>
          <p:cNvGrpSpPr/>
          <p:nvPr/>
        </p:nvGrpSpPr>
        <p:grpSpPr>
          <a:xfrm>
            <a:off x="4913807" y="1286600"/>
            <a:ext cx="2768651" cy="3700384"/>
            <a:chOff x="4913807" y="949325"/>
            <a:chExt cx="2768651" cy="3700384"/>
          </a:xfrm>
        </p:grpSpPr>
        <p:cxnSp>
          <p:nvCxnSpPr>
            <p:cNvPr id="204" name="Google Shape;204;p13"/>
            <p:cNvCxnSpPr/>
            <p:nvPr/>
          </p:nvCxnSpPr>
          <p:spPr>
            <a:xfrm>
              <a:off x="5049269" y="1631820"/>
              <a:ext cx="0" cy="2726336"/>
            </a:xfrm>
            <a:prstGeom prst="straightConnector1">
              <a:avLst/>
            </a:prstGeom>
            <a:noFill/>
            <a:ln cap="flat" cmpd="sng" w="28575">
              <a:solidFill>
                <a:srgbClr val="7150A0"/>
              </a:solidFill>
              <a:prstDash val="solid"/>
              <a:round/>
              <a:headEnd len="sm" w="sm" type="none"/>
              <a:tailEnd len="sm" w="sm" type="none"/>
            </a:ln>
          </p:spPr>
        </p:cxnSp>
        <p:sp>
          <p:nvSpPr>
            <p:cNvPr id="205" name="Google Shape;205;p13"/>
            <p:cNvSpPr/>
            <p:nvPr/>
          </p:nvSpPr>
          <p:spPr>
            <a:xfrm>
              <a:off x="4913807" y="949325"/>
              <a:ext cx="1606914" cy="696261"/>
            </a:xfrm>
            <a:prstGeom prst="roundRect">
              <a:avLst>
                <a:gd fmla="val 9518" name="adj"/>
              </a:avLst>
            </a:prstGeom>
            <a:solidFill>
              <a:srgbClr val="7150A0"/>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Empresa enfocada en el desarrollo humano</a:t>
              </a:r>
              <a:endParaRPr b="0" i="0" sz="1400" u="none" cap="none" strike="noStrike">
                <a:solidFill>
                  <a:srgbClr val="000000"/>
                </a:solidFill>
                <a:latin typeface="Arial"/>
                <a:ea typeface="Arial"/>
                <a:cs typeface="Arial"/>
                <a:sym typeface="Arial"/>
              </a:endParaRPr>
            </a:p>
          </p:txBody>
        </p:sp>
        <p:cxnSp>
          <p:nvCxnSpPr>
            <p:cNvPr id="206" name="Google Shape;206;p13"/>
            <p:cNvCxnSpPr/>
            <p:nvPr/>
          </p:nvCxnSpPr>
          <p:spPr>
            <a:xfrm rot="10800000">
              <a:off x="5035216" y="4350661"/>
              <a:ext cx="743492" cy="0"/>
            </a:xfrm>
            <a:prstGeom prst="straightConnector1">
              <a:avLst/>
            </a:prstGeom>
            <a:noFill/>
            <a:ln cap="flat" cmpd="sng" w="28575">
              <a:solidFill>
                <a:srgbClr val="772978"/>
              </a:solidFill>
              <a:prstDash val="solid"/>
              <a:round/>
              <a:headEnd len="sm" w="sm" type="none"/>
              <a:tailEnd len="sm" w="sm" type="none"/>
            </a:ln>
          </p:spPr>
        </p:cxnSp>
        <p:cxnSp>
          <p:nvCxnSpPr>
            <p:cNvPr id="207" name="Google Shape;207;p13"/>
            <p:cNvCxnSpPr/>
            <p:nvPr/>
          </p:nvCxnSpPr>
          <p:spPr>
            <a:xfrm rot="10800000">
              <a:off x="5035216" y="3458798"/>
              <a:ext cx="743492" cy="0"/>
            </a:xfrm>
            <a:prstGeom prst="straightConnector1">
              <a:avLst/>
            </a:prstGeom>
            <a:noFill/>
            <a:ln cap="flat" cmpd="sng" w="28575">
              <a:solidFill>
                <a:srgbClr val="7150A0"/>
              </a:solidFill>
              <a:prstDash val="solid"/>
              <a:round/>
              <a:headEnd len="sm" w="sm" type="none"/>
              <a:tailEnd len="sm" w="sm" type="none"/>
            </a:ln>
          </p:spPr>
        </p:cxnSp>
        <p:cxnSp>
          <p:nvCxnSpPr>
            <p:cNvPr id="208" name="Google Shape;208;p13"/>
            <p:cNvCxnSpPr/>
            <p:nvPr/>
          </p:nvCxnSpPr>
          <p:spPr>
            <a:xfrm rot="10800000">
              <a:off x="5035216" y="2376956"/>
              <a:ext cx="743492" cy="0"/>
            </a:xfrm>
            <a:prstGeom prst="straightConnector1">
              <a:avLst/>
            </a:prstGeom>
            <a:noFill/>
            <a:ln cap="flat" cmpd="sng" w="28575">
              <a:solidFill>
                <a:srgbClr val="7150A0"/>
              </a:solidFill>
              <a:prstDash val="solid"/>
              <a:round/>
              <a:headEnd len="sm" w="sm" type="none"/>
              <a:tailEnd len="sm" w="sm" type="none"/>
            </a:ln>
          </p:spPr>
        </p:cxnSp>
        <p:sp>
          <p:nvSpPr>
            <p:cNvPr id="209" name="Google Shape;209;p13"/>
            <p:cNvSpPr/>
            <p:nvPr/>
          </p:nvSpPr>
          <p:spPr>
            <a:xfrm>
              <a:off x="5295313" y="1908695"/>
              <a:ext cx="2387145" cy="942193"/>
            </a:xfrm>
            <a:prstGeom prst="roundRect">
              <a:avLst>
                <a:gd fmla="val 9518" name="adj"/>
              </a:avLst>
            </a:prstGeom>
            <a:solidFill>
              <a:srgbClr val="E4DCEE"/>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Permite que cada colaborador tenga una pausa durante el trabajo si lo necesita, sin descuidar sus actividades y plazos.</a:t>
              </a:r>
              <a:endParaRPr b="0" i="0" sz="1400" u="none" cap="none" strike="noStrike">
                <a:solidFill>
                  <a:srgbClr val="000000"/>
                </a:solidFill>
                <a:latin typeface="Arial"/>
                <a:ea typeface="Arial"/>
                <a:cs typeface="Arial"/>
                <a:sym typeface="Arial"/>
              </a:endParaRPr>
            </a:p>
          </p:txBody>
        </p:sp>
        <p:sp>
          <p:nvSpPr>
            <p:cNvPr id="210" name="Google Shape;210;p13"/>
            <p:cNvSpPr/>
            <p:nvPr/>
          </p:nvSpPr>
          <p:spPr>
            <a:xfrm>
              <a:off x="5295313" y="2997903"/>
              <a:ext cx="2387145" cy="942193"/>
            </a:xfrm>
            <a:prstGeom prst="roundRect">
              <a:avLst>
                <a:gd fmla="val 9518" name="adj"/>
              </a:avLst>
            </a:prstGeom>
            <a:solidFill>
              <a:srgbClr val="E4DCEE"/>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Maneja horarios de 8 horas al día de lunes a viernes, además, ofrece 27 horas al año en caso de alguna emergencia.</a:t>
              </a:r>
              <a:endParaRPr b="0" i="0" sz="1400" u="none" cap="none" strike="noStrike">
                <a:solidFill>
                  <a:srgbClr val="000000"/>
                </a:solidFill>
                <a:latin typeface="Arial"/>
                <a:ea typeface="Arial"/>
                <a:cs typeface="Arial"/>
                <a:sym typeface="Arial"/>
              </a:endParaRPr>
            </a:p>
          </p:txBody>
        </p:sp>
        <p:sp>
          <p:nvSpPr>
            <p:cNvPr id="211" name="Google Shape;211;p13"/>
            <p:cNvSpPr/>
            <p:nvPr/>
          </p:nvSpPr>
          <p:spPr>
            <a:xfrm>
              <a:off x="5295313" y="4087111"/>
              <a:ext cx="2387145" cy="562598"/>
            </a:xfrm>
            <a:prstGeom prst="roundRect">
              <a:avLst>
                <a:gd fmla="val 9518" name="adj"/>
              </a:avLst>
            </a:prstGeom>
            <a:solidFill>
              <a:srgbClr val="E4DCEE"/>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Piden puntualidad a sus colaboradores.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grpSp>
      <p:sp>
        <p:nvSpPr>
          <p:cNvPr id="212" name="Google Shape;212;p13"/>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COSTUMBRE, DIFERENCIAS CULTURALES Y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14"/>
          <p:cNvGrpSpPr/>
          <p:nvPr/>
        </p:nvGrpSpPr>
        <p:grpSpPr>
          <a:xfrm>
            <a:off x="496060" y="1855380"/>
            <a:ext cx="3914018" cy="2463616"/>
            <a:chOff x="614598" y="1389714"/>
            <a:chExt cx="3914018" cy="2463616"/>
          </a:xfrm>
        </p:grpSpPr>
        <p:grpSp>
          <p:nvGrpSpPr>
            <p:cNvPr id="219" name="Google Shape;219;p14"/>
            <p:cNvGrpSpPr/>
            <p:nvPr/>
          </p:nvGrpSpPr>
          <p:grpSpPr>
            <a:xfrm>
              <a:off x="2969641" y="1389714"/>
              <a:ext cx="1558975" cy="2463616"/>
              <a:chOff x="2969641" y="1389714"/>
              <a:chExt cx="1558975" cy="2463616"/>
            </a:xfrm>
          </p:grpSpPr>
          <p:sp>
            <p:nvSpPr>
              <p:cNvPr id="220" name="Google Shape;220;p14"/>
              <p:cNvSpPr/>
              <p:nvPr/>
            </p:nvSpPr>
            <p:spPr>
              <a:xfrm>
                <a:off x="2969641" y="1389714"/>
                <a:ext cx="1558975" cy="696261"/>
              </a:xfrm>
              <a:prstGeom prst="roundRect">
                <a:avLst>
                  <a:gd fmla="val 9518" name="adj"/>
                </a:avLst>
              </a:prstGeom>
              <a:solidFill>
                <a:srgbClr val="92C14D"/>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Nuevas tecnologías</a:t>
                </a:r>
                <a:endParaRPr b="0" i="0" sz="1400" u="none" cap="none" strike="noStrike">
                  <a:solidFill>
                    <a:srgbClr val="000000"/>
                  </a:solidFill>
                  <a:latin typeface="Arial"/>
                  <a:ea typeface="Arial"/>
                  <a:cs typeface="Arial"/>
                  <a:sym typeface="Arial"/>
                </a:endParaRPr>
              </a:p>
            </p:txBody>
          </p:sp>
          <p:sp>
            <p:nvSpPr>
              <p:cNvPr id="221" name="Google Shape;221;p14"/>
              <p:cNvSpPr/>
              <p:nvPr/>
            </p:nvSpPr>
            <p:spPr>
              <a:xfrm>
                <a:off x="2969641" y="2273391"/>
                <a:ext cx="1558975" cy="696261"/>
              </a:xfrm>
              <a:prstGeom prst="roundRect">
                <a:avLst>
                  <a:gd fmla="val 9518" name="adj"/>
                </a:avLst>
              </a:prstGeom>
              <a:solidFill>
                <a:srgbClr val="7F8799"/>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Viajes y comunicaciones</a:t>
                </a:r>
                <a:endParaRPr b="0" i="0" sz="1400" u="none" cap="none" strike="noStrike">
                  <a:solidFill>
                    <a:srgbClr val="000000"/>
                  </a:solidFill>
                  <a:latin typeface="Arial"/>
                  <a:ea typeface="Arial"/>
                  <a:cs typeface="Arial"/>
                  <a:sym typeface="Arial"/>
                </a:endParaRPr>
              </a:p>
            </p:txBody>
          </p:sp>
          <p:sp>
            <p:nvSpPr>
              <p:cNvPr id="222" name="Google Shape;222;p14"/>
              <p:cNvSpPr/>
              <p:nvPr/>
            </p:nvSpPr>
            <p:spPr>
              <a:xfrm>
                <a:off x="2969641" y="3157069"/>
                <a:ext cx="1558975" cy="696261"/>
              </a:xfrm>
              <a:prstGeom prst="roundRect">
                <a:avLst>
                  <a:gd fmla="val 9518" name="adj"/>
                </a:avLst>
              </a:prstGeom>
              <a:solidFill>
                <a:srgbClr val="FDC212"/>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Calibri"/>
                    <a:ea typeface="Calibri"/>
                    <a:cs typeface="Calibri"/>
                    <a:sym typeface="Calibri"/>
                  </a:rPr>
                  <a:t>Trabajo</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en equipo</a:t>
                </a:r>
                <a:endParaRPr b="0" i="0" sz="1400" u="none" cap="none" strike="noStrike">
                  <a:solidFill>
                    <a:srgbClr val="000000"/>
                  </a:solidFill>
                  <a:latin typeface="Arial"/>
                  <a:ea typeface="Arial"/>
                  <a:cs typeface="Arial"/>
                  <a:sym typeface="Arial"/>
                </a:endParaRPr>
              </a:p>
            </p:txBody>
          </p:sp>
        </p:grpSp>
        <p:cxnSp>
          <p:nvCxnSpPr>
            <p:cNvPr id="223" name="Google Shape;223;p14"/>
            <p:cNvCxnSpPr/>
            <p:nvPr/>
          </p:nvCxnSpPr>
          <p:spPr>
            <a:xfrm>
              <a:off x="2455971" y="1741488"/>
              <a:ext cx="0" cy="1763712"/>
            </a:xfrm>
            <a:prstGeom prst="straightConnector1">
              <a:avLst/>
            </a:prstGeom>
            <a:noFill/>
            <a:ln cap="flat" cmpd="sng" w="28575">
              <a:solidFill>
                <a:srgbClr val="BFBFBF"/>
              </a:solidFill>
              <a:prstDash val="solid"/>
              <a:round/>
              <a:headEnd len="sm" w="sm" type="none"/>
              <a:tailEnd len="sm" w="sm" type="none"/>
            </a:ln>
          </p:spPr>
        </p:cxnSp>
        <p:cxnSp>
          <p:nvCxnSpPr>
            <p:cNvPr id="224" name="Google Shape;224;p14"/>
            <p:cNvCxnSpPr/>
            <p:nvPr/>
          </p:nvCxnSpPr>
          <p:spPr>
            <a:xfrm>
              <a:off x="2440430" y="1738938"/>
              <a:ext cx="470837" cy="0"/>
            </a:xfrm>
            <a:prstGeom prst="straightConnector1">
              <a:avLst/>
            </a:prstGeom>
            <a:noFill/>
            <a:ln cap="flat" cmpd="sng" w="28575">
              <a:solidFill>
                <a:srgbClr val="BFBFBF"/>
              </a:solidFill>
              <a:prstDash val="solid"/>
              <a:round/>
              <a:headEnd len="sm" w="sm" type="none"/>
              <a:tailEnd len="med" w="med" type="triangle"/>
            </a:ln>
          </p:spPr>
        </p:cxnSp>
        <p:cxnSp>
          <p:nvCxnSpPr>
            <p:cNvPr id="225" name="Google Shape;225;p14"/>
            <p:cNvCxnSpPr/>
            <p:nvPr/>
          </p:nvCxnSpPr>
          <p:spPr>
            <a:xfrm>
              <a:off x="1368425" y="2623358"/>
              <a:ext cx="1542842" cy="0"/>
            </a:xfrm>
            <a:prstGeom prst="straightConnector1">
              <a:avLst/>
            </a:prstGeom>
            <a:noFill/>
            <a:ln cap="flat" cmpd="sng" w="28575">
              <a:solidFill>
                <a:srgbClr val="BFBFBF"/>
              </a:solidFill>
              <a:prstDash val="solid"/>
              <a:round/>
              <a:headEnd len="sm" w="sm" type="none"/>
              <a:tailEnd len="med" w="med" type="triangle"/>
            </a:ln>
          </p:spPr>
        </p:cxnSp>
        <p:cxnSp>
          <p:nvCxnSpPr>
            <p:cNvPr id="226" name="Google Shape;226;p14"/>
            <p:cNvCxnSpPr/>
            <p:nvPr/>
          </p:nvCxnSpPr>
          <p:spPr>
            <a:xfrm>
              <a:off x="2440430" y="3505200"/>
              <a:ext cx="470837" cy="0"/>
            </a:xfrm>
            <a:prstGeom prst="straightConnector1">
              <a:avLst/>
            </a:prstGeom>
            <a:noFill/>
            <a:ln cap="flat" cmpd="sng" w="28575">
              <a:solidFill>
                <a:srgbClr val="BFBFBF"/>
              </a:solidFill>
              <a:prstDash val="solid"/>
              <a:round/>
              <a:headEnd len="sm" w="sm" type="none"/>
              <a:tailEnd len="med" w="med" type="triangle"/>
            </a:ln>
          </p:spPr>
        </p:cxnSp>
        <p:sp>
          <p:nvSpPr>
            <p:cNvPr id="227" name="Google Shape;227;p14"/>
            <p:cNvSpPr/>
            <p:nvPr/>
          </p:nvSpPr>
          <p:spPr>
            <a:xfrm>
              <a:off x="614598" y="2355838"/>
              <a:ext cx="1386590" cy="499788"/>
            </a:xfrm>
            <a:prstGeom prst="roundRect">
              <a:avLst>
                <a:gd fmla="val 9518" name="adj"/>
              </a:avLst>
            </a:prstGeom>
            <a:solidFill>
              <a:srgbClr val="FF7827"/>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s-PE" sz="1500" u="none" cap="none" strike="noStrike">
                  <a:solidFill>
                    <a:schemeClr val="lt1"/>
                  </a:solidFill>
                  <a:latin typeface="Calibri"/>
                  <a:ea typeface="Calibri"/>
                  <a:cs typeface="Calibri"/>
                  <a:sym typeface="Calibri"/>
                </a:rPr>
                <a:t>ACTITUDES</a:t>
              </a:r>
              <a:endParaRPr b="0" i="0" sz="1400" u="none" cap="none" strike="noStrike">
                <a:solidFill>
                  <a:srgbClr val="000000"/>
                </a:solidFill>
                <a:latin typeface="Arial"/>
                <a:ea typeface="Arial"/>
                <a:cs typeface="Arial"/>
                <a:sym typeface="Arial"/>
              </a:endParaRPr>
            </a:p>
          </p:txBody>
        </p:sp>
      </p:grpSp>
      <p:pic>
        <p:nvPicPr>
          <p:cNvPr id="228" name="Google Shape;228;p14"/>
          <p:cNvPicPr preferRelativeResize="0"/>
          <p:nvPr/>
        </p:nvPicPr>
        <p:blipFill rotWithShape="1">
          <a:blip r:embed="rId3">
            <a:alphaModFix/>
          </a:blip>
          <a:srcRect b="0" l="27994" r="17499" t="0"/>
          <a:stretch/>
        </p:blipFill>
        <p:spPr>
          <a:xfrm>
            <a:off x="4824413" y="957792"/>
            <a:ext cx="3851275" cy="4239683"/>
          </a:xfrm>
          <a:prstGeom prst="rect">
            <a:avLst/>
          </a:prstGeom>
          <a:noFill/>
          <a:ln>
            <a:noFill/>
          </a:ln>
        </p:spPr>
      </p:pic>
      <p:sp>
        <p:nvSpPr>
          <p:cNvPr id="229" name="Google Shape;229;p14"/>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COSTUMBRE, DIFERENCIAS CULTURALES Y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15"/>
          <p:cNvGrpSpPr/>
          <p:nvPr/>
        </p:nvGrpSpPr>
        <p:grpSpPr>
          <a:xfrm>
            <a:off x="1541015" y="956820"/>
            <a:ext cx="2768651" cy="4024755"/>
            <a:chOff x="1061335" y="961557"/>
            <a:chExt cx="2768651" cy="4024755"/>
          </a:xfrm>
        </p:grpSpPr>
        <p:cxnSp>
          <p:nvCxnSpPr>
            <p:cNvPr id="236" name="Google Shape;236;p15"/>
            <p:cNvCxnSpPr/>
            <p:nvPr/>
          </p:nvCxnSpPr>
          <p:spPr>
            <a:xfrm>
              <a:off x="1196797" y="1644052"/>
              <a:ext cx="0" cy="2726336"/>
            </a:xfrm>
            <a:prstGeom prst="straightConnector1">
              <a:avLst/>
            </a:prstGeom>
            <a:noFill/>
            <a:ln cap="flat" cmpd="sng" w="28575">
              <a:solidFill>
                <a:srgbClr val="92C14D"/>
              </a:solidFill>
              <a:prstDash val="solid"/>
              <a:round/>
              <a:headEnd len="sm" w="sm" type="none"/>
              <a:tailEnd len="sm" w="sm" type="none"/>
            </a:ln>
          </p:spPr>
        </p:cxnSp>
        <p:sp>
          <p:nvSpPr>
            <p:cNvPr id="237" name="Google Shape;237;p15"/>
            <p:cNvSpPr/>
            <p:nvPr/>
          </p:nvSpPr>
          <p:spPr>
            <a:xfrm>
              <a:off x="1061335" y="961557"/>
              <a:ext cx="1606914" cy="696261"/>
            </a:xfrm>
            <a:prstGeom prst="roundRect">
              <a:avLst>
                <a:gd fmla="val 9518" name="adj"/>
              </a:avLst>
            </a:prstGeom>
            <a:solidFill>
              <a:srgbClr val="92C14D"/>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Empresa de los años 70</a:t>
              </a:r>
              <a:endParaRPr b="0" i="0" sz="1400" u="none" cap="none" strike="noStrike">
                <a:solidFill>
                  <a:srgbClr val="000000"/>
                </a:solidFill>
                <a:latin typeface="Arial"/>
                <a:ea typeface="Arial"/>
                <a:cs typeface="Arial"/>
                <a:sym typeface="Arial"/>
              </a:endParaRPr>
            </a:p>
          </p:txBody>
        </p:sp>
        <p:cxnSp>
          <p:nvCxnSpPr>
            <p:cNvPr id="238" name="Google Shape;238;p15"/>
            <p:cNvCxnSpPr/>
            <p:nvPr/>
          </p:nvCxnSpPr>
          <p:spPr>
            <a:xfrm rot="10800000">
              <a:off x="1182744" y="4362893"/>
              <a:ext cx="743492" cy="0"/>
            </a:xfrm>
            <a:prstGeom prst="straightConnector1">
              <a:avLst/>
            </a:prstGeom>
            <a:noFill/>
            <a:ln cap="flat" cmpd="sng" w="28575">
              <a:solidFill>
                <a:srgbClr val="96AD00"/>
              </a:solidFill>
              <a:prstDash val="solid"/>
              <a:round/>
              <a:headEnd len="sm" w="sm" type="none"/>
              <a:tailEnd len="sm" w="sm" type="none"/>
            </a:ln>
          </p:spPr>
        </p:cxnSp>
        <p:cxnSp>
          <p:nvCxnSpPr>
            <p:cNvPr id="239" name="Google Shape;239;p15"/>
            <p:cNvCxnSpPr/>
            <p:nvPr/>
          </p:nvCxnSpPr>
          <p:spPr>
            <a:xfrm rot="10800000">
              <a:off x="1182744" y="3471030"/>
              <a:ext cx="743492" cy="0"/>
            </a:xfrm>
            <a:prstGeom prst="straightConnector1">
              <a:avLst/>
            </a:prstGeom>
            <a:noFill/>
            <a:ln cap="flat" cmpd="sng" w="28575">
              <a:solidFill>
                <a:srgbClr val="92C14D"/>
              </a:solidFill>
              <a:prstDash val="solid"/>
              <a:round/>
              <a:headEnd len="sm" w="sm" type="none"/>
              <a:tailEnd len="sm" w="sm" type="none"/>
            </a:ln>
          </p:spPr>
        </p:cxnSp>
        <p:cxnSp>
          <p:nvCxnSpPr>
            <p:cNvPr id="240" name="Google Shape;240;p15"/>
            <p:cNvCxnSpPr/>
            <p:nvPr/>
          </p:nvCxnSpPr>
          <p:spPr>
            <a:xfrm rot="10800000">
              <a:off x="1182744" y="2389188"/>
              <a:ext cx="743492" cy="0"/>
            </a:xfrm>
            <a:prstGeom prst="straightConnector1">
              <a:avLst/>
            </a:prstGeom>
            <a:noFill/>
            <a:ln cap="flat" cmpd="sng" w="28575">
              <a:solidFill>
                <a:srgbClr val="92C14D"/>
              </a:solidFill>
              <a:prstDash val="solid"/>
              <a:round/>
              <a:headEnd len="sm" w="sm" type="none"/>
              <a:tailEnd len="sm" w="sm" type="none"/>
            </a:ln>
          </p:spPr>
        </p:cxnSp>
        <p:sp>
          <p:nvSpPr>
            <p:cNvPr id="241" name="Google Shape;241;p15"/>
            <p:cNvSpPr/>
            <p:nvPr/>
          </p:nvSpPr>
          <p:spPr>
            <a:xfrm>
              <a:off x="1442841" y="1920928"/>
              <a:ext cx="2387145" cy="942193"/>
            </a:xfrm>
            <a:prstGeom prst="roundRect">
              <a:avLst>
                <a:gd fmla="val 9518" name="adj"/>
              </a:avLst>
            </a:prstGeom>
            <a:solidFill>
              <a:srgbClr val="EDF5E2"/>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Existía múltiple documentación que realizar, a mano o máximo a máquina de escribir, generando más demoras.</a:t>
              </a:r>
              <a:endParaRPr b="0" i="0" sz="1400" u="none" cap="none" strike="noStrike">
                <a:solidFill>
                  <a:srgbClr val="000000"/>
                </a:solidFill>
                <a:latin typeface="Arial"/>
                <a:ea typeface="Arial"/>
                <a:cs typeface="Arial"/>
                <a:sym typeface="Arial"/>
              </a:endParaRPr>
            </a:p>
          </p:txBody>
        </p:sp>
        <p:sp>
          <p:nvSpPr>
            <p:cNvPr id="242" name="Google Shape;242;p15"/>
            <p:cNvSpPr/>
            <p:nvPr/>
          </p:nvSpPr>
          <p:spPr>
            <a:xfrm>
              <a:off x="1442841" y="3010136"/>
              <a:ext cx="2387145" cy="942193"/>
            </a:xfrm>
            <a:prstGeom prst="roundRect">
              <a:avLst>
                <a:gd fmla="val 9518" name="adj"/>
              </a:avLst>
            </a:prstGeom>
            <a:solidFill>
              <a:srgbClr val="EDF5E2"/>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Si un empleado debía hacer un viaje para la empresa, demoraba mucho tiempo y se realizaría por tierra.</a:t>
              </a:r>
              <a:endParaRPr b="0" i="0" sz="1400" u="none" cap="none" strike="noStrike">
                <a:solidFill>
                  <a:srgbClr val="000000"/>
                </a:solidFill>
                <a:latin typeface="Arial"/>
                <a:ea typeface="Arial"/>
                <a:cs typeface="Arial"/>
                <a:sym typeface="Arial"/>
              </a:endParaRPr>
            </a:p>
          </p:txBody>
        </p:sp>
        <p:sp>
          <p:nvSpPr>
            <p:cNvPr id="243" name="Google Shape;243;p15"/>
            <p:cNvSpPr/>
            <p:nvPr/>
          </p:nvSpPr>
          <p:spPr>
            <a:xfrm>
              <a:off x="1442841" y="4099343"/>
              <a:ext cx="2387145" cy="886969"/>
            </a:xfrm>
            <a:prstGeom prst="roundRect">
              <a:avLst>
                <a:gd fmla="val 9518" name="adj"/>
              </a:avLst>
            </a:prstGeom>
            <a:solidFill>
              <a:srgbClr val="EDF5E2"/>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Las empresas más confiaban en el desempeño individual, cargando de trabajo a determinadas personas.</a:t>
              </a:r>
              <a:endParaRPr b="0" i="0" sz="1400" u="none" cap="none" strike="noStrike">
                <a:solidFill>
                  <a:srgbClr val="000000"/>
                </a:solidFill>
                <a:latin typeface="Arial"/>
                <a:ea typeface="Arial"/>
                <a:cs typeface="Arial"/>
                <a:sym typeface="Arial"/>
              </a:endParaRPr>
            </a:p>
          </p:txBody>
        </p:sp>
      </p:grpSp>
      <p:grpSp>
        <p:nvGrpSpPr>
          <p:cNvPr id="244" name="Google Shape;244;p15"/>
          <p:cNvGrpSpPr/>
          <p:nvPr/>
        </p:nvGrpSpPr>
        <p:grpSpPr>
          <a:xfrm>
            <a:off x="4913802" y="949325"/>
            <a:ext cx="2768651" cy="4024754"/>
            <a:chOff x="1061335" y="961557"/>
            <a:chExt cx="2768651" cy="4024754"/>
          </a:xfrm>
        </p:grpSpPr>
        <p:cxnSp>
          <p:nvCxnSpPr>
            <p:cNvPr id="245" name="Google Shape;245;p15"/>
            <p:cNvCxnSpPr/>
            <p:nvPr/>
          </p:nvCxnSpPr>
          <p:spPr>
            <a:xfrm>
              <a:off x="1196797" y="1644052"/>
              <a:ext cx="0" cy="2726336"/>
            </a:xfrm>
            <a:prstGeom prst="straightConnector1">
              <a:avLst/>
            </a:prstGeom>
            <a:noFill/>
            <a:ln cap="flat" cmpd="sng" w="28575">
              <a:solidFill>
                <a:srgbClr val="EE4639"/>
              </a:solidFill>
              <a:prstDash val="solid"/>
              <a:round/>
              <a:headEnd len="sm" w="sm" type="none"/>
              <a:tailEnd len="sm" w="sm" type="none"/>
            </a:ln>
          </p:spPr>
        </p:cxnSp>
        <p:sp>
          <p:nvSpPr>
            <p:cNvPr id="246" name="Google Shape;246;p15"/>
            <p:cNvSpPr/>
            <p:nvPr/>
          </p:nvSpPr>
          <p:spPr>
            <a:xfrm>
              <a:off x="1061335" y="961557"/>
              <a:ext cx="1606914" cy="696261"/>
            </a:xfrm>
            <a:prstGeom prst="roundRect">
              <a:avLst>
                <a:gd fmla="val 9518" name="adj"/>
              </a:avLst>
            </a:prstGeom>
            <a:solidFill>
              <a:srgbClr val="EE4639"/>
            </a:solidFill>
            <a:ln cap="flat" cmpd="sng" w="9525">
              <a:solidFill>
                <a:srgbClr val="EE4639"/>
              </a:solidFill>
              <a:prstDash val="solid"/>
              <a:round/>
              <a:headEnd len="sm" w="sm" type="none"/>
              <a:tailEnd len="sm" w="sm" type="none"/>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Empresa del </a:t>
              </a:r>
              <a:br>
                <a:rPr b="1" i="0" lang="es-PE" sz="1400" u="none" cap="none" strike="noStrike">
                  <a:solidFill>
                    <a:schemeClr val="lt1"/>
                  </a:solidFill>
                  <a:latin typeface="Calibri"/>
                  <a:ea typeface="Calibri"/>
                  <a:cs typeface="Calibri"/>
                  <a:sym typeface="Calibri"/>
                </a:rPr>
              </a:br>
              <a:r>
                <a:rPr b="1" i="0" lang="es-PE" sz="1400" u="none" cap="none" strike="noStrike">
                  <a:solidFill>
                    <a:schemeClr val="lt1"/>
                  </a:solidFill>
                  <a:latin typeface="Calibri"/>
                  <a:ea typeface="Calibri"/>
                  <a:cs typeface="Calibri"/>
                  <a:sym typeface="Calibri"/>
                </a:rPr>
                <a:t>siglo XXI</a:t>
              </a:r>
              <a:endParaRPr b="0" i="0" sz="1400" u="none" cap="none" strike="noStrike">
                <a:solidFill>
                  <a:srgbClr val="000000"/>
                </a:solidFill>
                <a:latin typeface="Arial"/>
                <a:ea typeface="Arial"/>
                <a:cs typeface="Arial"/>
                <a:sym typeface="Arial"/>
              </a:endParaRPr>
            </a:p>
          </p:txBody>
        </p:sp>
        <p:cxnSp>
          <p:nvCxnSpPr>
            <p:cNvPr id="247" name="Google Shape;247;p15"/>
            <p:cNvCxnSpPr/>
            <p:nvPr/>
          </p:nvCxnSpPr>
          <p:spPr>
            <a:xfrm rot="10800000">
              <a:off x="1182744" y="4362893"/>
              <a:ext cx="743492" cy="0"/>
            </a:xfrm>
            <a:prstGeom prst="straightConnector1">
              <a:avLst/>
            </a:prstGeom>
            <a:noFill/>
            <a:ln cap="flat" cmpd="sng" w="28575">
              <a:solidFill>
                <a:srgbClr val="D30B43"/>
              </a:solidFill>
              <a:prstDash val="solid"/>
              <a:round/>
              <a:headEnd len="sm" w="sm" type="none"/>
              <a:tailEnd len="sm" w="sm" type="none"/>
            </a:ln>
          </p:spPr>
        </p:cxnSp>
        <p:cxnSp>
          <p:nvCxnSpPr>
            <p:cNvPr id="248" name="Google Shape;248;p15"/>
            <p:cNvCxnSpPr/>
            <p:nvPr/>
          </p:nvCxnSpPr>
          <p:spPr>
            <a:xfrm rot="10800000">
              <a:off x="1182744" y="3471030"/>
              <a:ext cx="743492" cy="0"/>
            </a:xfrm>
            <a:prstGeom prst="straightConnector1">
              <a:avLst/>
            </a:prstGeom>
            <a:noFill/>
            <a:ln cap="flat" cmpd="sng" w="28575">
              <a:solidFill>
                <a:srgbClr val="EE4639"/>
              </a:solidFill>
              <a:prstDash val="solid"/>
              <a:round/>
              <a:headEnd len="sm" w="sm" type="none"/>
              <a:tailEnd len="sm" w="sm" type="none"/>
            </a:ln>
          </p:spPr>
        </p:cxnSp>
        <p:cxnSp>
          <p:nvCxnSpPr>
            <p:cNvPr id="249" name="Google Shape;249;p15"/>
            <p:cNvCxnSpPr/>
            <p:nvPr/>
          </p:nvCxnSpPr>
          <p:spPr>
            <a:xfrm rot="10800000">
              <a:off x="1182744" y="2389188"/>
              <a:ext cx="743492" cy="0"/>
            </a:xfrm>
            <a:prstGeom prst="straightConnector1">
              <a:avLst/>
            </a:prstGeom>
            <a:noFill/>
            <a:ln cap="flat" cmpd="sng" w="28575">
              <a:solidFill>
                <a:srgbClr val="EE4639"/>
              </a:solidFill>
              <a:prstDash val="solid"/>
              <a:round/>
              <a:headEnd len="sm" w="sm" type="none"/>
              <a:tailEnd len="sm" w="sm" type="none"/>
            </a:ln>
          </p:spPr>
        </p:cxnSp>
        <p:sp>
          <p:nvSpPr>
            <p:cNvPr id="250" name="Google Shape;250;p15"/>
            <p:cNvSpPr/>
            <p:nvPr/>
          </p:nvSpPr>
          <p:spPr>
            <a:xfrm>
              <a:off x="1442841" y="1920927"/>
              <a:ext cx="2387145" cy="942193"/>
            </a:xfrm>
            <a:prstGeom prst="roundRect">
              <a:avLst>
                <a:gd fmla="val 9518" name="adj"/>
              </a:avLst>
            </a:prstGeom>
            <a:solidFill>
              <a:srgbClr val="FCC8C4"/>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Los ordenadores, tablets, escáneres, etc, permiten un mejor y más rápido manejo de la documentación.</a:t>
              </a:r>
              <a:endParaRPr b="0" i="0" sz="1400" u="none" cap="none" strike="noStrike">
                <a:solidFill>
                  <a:srgbClr val="000000"/>
                </a:solidFill>
                <a:latin typeface="Arial"/>
                <a:ea typeface="Arial"/>
                <a:cs typeface="Arial"/>
                <a:sym typeface="Arial"/>
              </a:endParaRPr>
            </a:p>
          </p:txBody>
        </p:sp>
        <p:sp>
          <p:nvSpPr>
            <p:cNvPr id="251" name="Google Shape;251;p15"/>
            <p:cNvSpPr/>
            <p:nvPr/>
          </p:nvSpPr>
          <p:spPr>
            <a:xfrm>
              <a:off x="1442841" y="3010135"/>
              <a:ext cx="2387145" cy="942193"/>
            </a:xfrm>
            <a:prstGeom prst="roundRect">
              <a:avLst>
                <a:gd fmla="val 9518" name="adj"/>
              </a:avLst>
            </a:prstGeom>
            <a:solidFill>
              <a:srgbClr val="FCC8C4"/>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Si existe un viaje que realizar se puede realizar vía aérea pues los pasajes son más accesibles, reduciendo los tiempos.</a:t>
              </a:r>
              <a:endParaRPr b="0" i="0" sz="1400" u="none" cap="none" strike="noStrike">
                <a:solidFill>
                  <a:srgbClr val="000000"/>
                </a:solidFill>
                <a:latin typeface="Arial"/>
                <a:ea typeface="Arial"/>
                <a:cs typeface="Arial"/>
                <a:sym typeface="Arial"/>
              </a:endParaRPr>
            </a:p>
          </p:txBody>
        </p:sp>
        <p:sp>
          <p:nvSpPr>
            <p:cNvPr id="252" name="Google Shape;252;p15"/>
            <p:cNvSpPr/>
            <p:nvPr/>
          </p:nvSpPr>
          <p:spPr>
            <a:xfrm>
              <a:off x="1442841" y="4099342"/>
              <a:ext cx="2387145" cy="886969"/>
            </a:xfrm>
            <a:prstGeom prst="roundRect">
              <a:avLst>
                <a:gd fmla="val 9518" name="adj"/>
              </a:avLst>
            </a:prstGeom>
            <a:solidFill>
              <a:srgbClr val="FCC8C4"/>
            </a:solidFill>
            <a:ln>
              <a:noFill/>
            </a:ln>
          </p:spPr>
          <p:txBody>
            <a:bodyPr anchorCtr="0" anchor="t" bIns="45700" lIns="108000" spcFirstLastPara="1" rIns="91425" wrap="square" tIns="72000">
              <a:noAutofit/>
            </a:bodyPr>
            <a:lstStyle/>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Las empresas confían en el trabajo en equipo, pudiendo así manejar la carga laboral de forma adecuada.</a:t>
              </a:r>
              <a:endParaRPr b="0" i="0" sz="1400" u="none" cap="none" strike="noStrike">
                <a:solidFill>
                  <a:srgbClr val="000000"/>
                </a:solidFill>
                <a:latin typeface="Arial"/>
                <a:ea typeface="Arial"/>
                <a:cs typeface="Arial"/>
                <a:sym typeface="Arial"/>
              </a:endParaRPr>
            </a:p>
          </p:txBody>
        </p:sp>
      </p:grpSp>
      <p:sp>
        <p:nvSpPr>
          <p:cNvPr id="253" name="Google Shape;253;p15"/>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COSTUMBRE, DIFERENCIAS CULTURALES Y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45"/>
          <p:cNvSpPr/>
          <p:nvPr/>
        </p:nvSpPr>
        <p:spPr>
          <a:xfrm>
            <a:off x="0" y="1"/>
            <a:ext cx="9144000" cy="5715000"/>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4" name="Google Shape;44;p45"/>
          <p:cNvPicPr preferRelativeResize="0"/>
          <p:nvPr/>
        </p:nvPicPr>
        <p:blipFill rotWithShape="1">
          <a:blip r:embed="rId3">
            <a:alphaModFix/>
          </a:blip>
          <a:srcRect b="0" l="0" r="0" t="0"/>
          <a:stretch/>
        </p:blipFill>
        <p:spPr>
          <a:xfrm>
            <a:off x="1" y="946969"/>
            <a:ext cx="2072213" cy="3898064"/>
          </a:xfrm>
          <a:prstGeom prst="rect">
            <a:avLst/>
          </a:prstGeom>
          <a:noFill/>
          <a:ln>
            <a:noFill/>
          </a:ln>
        </p:spPr>
      </p:pic>
      <p:sp>
        <p:nvSpPr>
          <p:cNvPr id="45" name="Google Shape;45;p45"/>
          <p:cNvSpPr/>
          <p:nvPr/>
        </p:nvSpPr>
        <p:spPr>
          <a:xfrm>
            <a:off x="149817" y="3724759"/>
            <a:ext cx="1037633" cy="1069383"/>
          </a:xfrm>
          <a:prstGeom prst="rect">
            <a:avLst/>
          </a:prstGeom>
          <a:solidFill>
            <a:srgbClr val="ED43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 name="Google Shape;46;p45"/>
          <p:cNvSpPr txBox="1"/>
          <p:nvPr/>
        </p:nvSpPr>
        <p:spPr>
          <a:xfrm>
            <a:off x="2519363" y="2540738"/>
            <a:ext cx="4581728" cy="81253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3300"/>
              <a:buFont typeface="Arial"/>
              <a:buNone/>
            </a:pPr>
            <a:r>
              <a:rPr b="0" i="0" lang="es-PE" sz="3300" u="none" cap="none" strike="noStrike">
                <a:solidFill>
                  <a:schemeClr val="lt1"/>
                </a:solidFill>
                <a:latin typeface="Arial"/>
                <a:ea typeface="Arial"/>
                <a:cs typeface="Arial"/>
                <a:sym typeface="Arial"/>
              </a:rPr>
              <a:t>INTRODUCCIÓN</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3300"/>
              <a:buFont typeface="Arial"/>
              <a:buNone/>
            </a:pPr>
            <a:r>
              <a:rPr b="1" i="0" lang="es-PE" sz="3300" u="none" cap="none" strike="noStrike">
                <a:solidFill>
                  <a:schemeClr val="lt1"/>
                </a:solidFill>
                <a:latin typeface="Arial"/>
                <a:ea typeface="Arial"/>
                <a:cs typeface="Arial"/>
                <a:sym typeface="Arial"/>
              </a:rPr>
              <a:t>DE LA SESIÓN</a:t>
            </a:r>
            <a:endParaRPr b="0" i="0" sz="1400" u="none" cap="none" strike="noStrike">
              <a:solidFill>
                <a:srgbClr val="000000"/>
              </a:solidFill>
              <a:latin typeface="Arial"/>
              <a:ea typeface="Arial"/>
              <a:cs typeface="Arial"/>
              <a:sym typeface="Arial"/>
            </a:endParaRPr>
          </a:p>
        </p:txBody>
      </p:sp>
      <p:pic>
        <p:nvPicPr>
          <p:cNvPr id="47" name="Google Shape;47;p45"/>
          <p:cNvPicPr preferRelativeResize="0"/>
          <p:nvPr/>
        </p:nvPicPr>
        <p:blipFill rotWithShape="1">
          <a:blip r:embed="rId4">
            <a:alphaModFix amt="16000"/>
          </a:blip>
          <a:srcRect b="0" l="0" r="0" t="0"/>
          <a:stretch/>
        </p:blipFill>
        <p:spPr>
          <a:xfrm>
            <a:off x="334433" y="3817749"/>
            <a:ext cx="809264" cy="809264"/>
          </a:xfrm>
          <a:prstGeom prst="rect">
            <a:avLst/>
          </a:prstGeom>
          <a:noFill/>
          <a:ln>
            <a:noFill/>
          </a:ln>
        </p:spPr>
      </p:pic>
      <p:pic>
        <p:nvPicPr>
          <p:cNvPr id="48" name="Google Shape;48;p45"/>
          <p:cNvPicPr preferRelativeResize="0"/>
          <p:nvPr/>
        </p:nvPicPr>
        <p:blipFill rotWithShape="1">
          <a:blip r:embed="rId5">
            <a:alphaModFix/>
          </a:blip>
          <a:srcRect b="0" l="0" r="0" t="0"/>
          <a:stretch/>
        </p:blipFill>
        <p:spPr>
          <a:xfrm>
            <a:off x="2528619" y="2194222"/>
            <a:ext cx="202176" cy="208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grpSp>
        <p:nvGrpSpPr>
          <p:cNvPr id="259" name="Google Shape;259;p16"/>
          <p:cNvGrpSpPr/>
          <p:nvPr/>
        </p:nvGrpSpPr>
        <p:grpSpPr>
          <a:xfrm>
            <a:off x="2740983" y="658499"/>
            <a:ext cx="4371288" cy="4622109"/>
            <a:chOff x="1087643" y="-173456"/>
            <a:chExt cx="4371288" cy="4622109"/>
          </a:xfrm>
        </p:grpSpPr>
        <p:sp>
          <p:nvSpPr>
            <p:cNvPr id="260" name="Google Shape;260;p16"/>
            <p:cNvSpPr/>
            <p:nvPr/>
          </p:nvSpPr>
          <p:spPr>
            <a:xfrm>
              <a:off x="2710986" y="1869065"/>
              <a:ext cx="2284412" cy="2284412"/>
            </a:xfrm>
            <a:custGeom>
              <a:rect b="b" l="l" r="r" t="t"/>
              <a:pathLst>
                <a:path extrusionOk="0" h="120000" w="12000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FF782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6"/>
            <p:cNvSpPr txBox="1"/>
            <p:nvPr/>
          </p:nvSpPr>
          <p:spPr>
            <a:xfrm>
              <a:off x="3170254" y="2404178"/>
              <a:ext cx="1365876" cy="1174235"/>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lt1"/>
                  </a:solidFill>
                  <a:latin typeface="Calibri"/>
                  <a:ea typeface="Calibri"/>
                  <a:cs typeface="Calibri"/>
                  <a:sym typeface="Calibri"/>
                </a:rPr>
                <a:t>MANEJO DEL TIEMPO</a:t>
              </a:r>
              <a:endParaRPr b="0" i="0" sz="1400" u="none" cap="none" strike="noStrike">
                <a:solidFill>
                  <a:srgbClr val="000000"/>
                </a:solidFill>
                <a:latin typeface="Arial"/>
                <a:ea typeface="Arial"/>
                <a:cs typeface="Arial"/>
                <a:sym typeface="Arial"/>
              </a:endParaRPr>
            </a:p>
          </p:txBody>
        </p:sp>
        <p:sp>
          <p:nvSpPr>
            <p:cNvPr id="262" name="Google Shape;262;p16"/>
            <p:cNvSpPr/>
            <p:nvPr/>
          </p:nvSpPr>
          <p:spPr>
            <a:xfrm>
              <a:off x="1381873" y="1329112"/>
              <a:ext cx="1661391" cy="1661391"/>
            </a:xfrm>
            <a:custGeom>
              <a:rect b="b" l="l" r="r" t="t"/>
              <a:pathLst>
                <a:path extrusionOk="0" h="120000" w="12000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FDC21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6"/>
            <p:cNvSpPr txBox="1"/>
            <p:nvPr/>
          </p:nvSpPr>
          <p:spPr>
            <a:xfrm>
              <a:off x="1800133" y="1749900"/>
              <a:ext cx="824871" cy="819815"/>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000000"/>
                </a:buClr>
                <a:buSzPts val="1300"/>
                <a:buFont typeface="Arial"/>
                <a:buNone/>
              </a:pPr>
              <a:r>
                <a:rPr b="1" i="0" lang="es-PE" sz="1300" u="none" cap="none" strike="noStrike">
                  <a:solidFill>
                    <a:schemeClr val="lt1"/>
                  </a:solidFill>
                  <a:latin typeface="Calibri"/>
                  <a:ea typeface="Calibri"/>
                  <a:cs typeface="Calibri"/>
                  <a:sym typeface="Calibri"/>
                </a:rPr>
                <a:t>Tareas</a:t>
              </a:r>
              <a:endParaRPr b="1" i="0" sz="1400" u="none" cap="none" strike="noStrike">
                <a:solidFill>
                  <a:srgbClr val="000000"/>
                </a:solidFill>
                <a:latin typeface="Arial"/>
                <a:ea typeface="Arial"/>
                <a:cs typeface="Arial"/>
                <a:sym typeface="Arial"/>
              </a:endParaRPr>
            </a:p>
          </p:txBody>
        </p:sp>
        <p:sp>
          <p:nvSpPr>
            <p:cNvPr id="264" name="Google Shape;264;p16"/>
            <p:cNvSpPr/>
            <p:nvPr/>
          </p:nvSpPr>
          <p:spPr>
            <a:xfrm rot="-900000">
              <a:off x="2312421" y="182922"/>
              <a:ext cx="1627824" cy="1627824"/>
            </a:xfrm>
            <a:custGeom>
              <a:rect b="b" l="l" r="r" t="t"/>
              <a:pathLst>
                <a:path extrusionOk="0" h="120000" w="12000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00B2C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6"/>
            <p:cNvSpPr txBox="1"/>
            <p:nvPr/>
          </p:nvSpPr>
          <p:spPr>
            <a:xfrm>
              <a:off x="2669451" y="539952"/>
              <a:ext cx="913765" cy="913765"/>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000000"/>
                </a:buClr>
                <a:buSzPts val="1200"/>
                <a:buFont typeface="Arial"/>
                <a:buNone/>
              </a:pPr>
              <a:r>
                <a:rPr b="1" i="0" lang="es-PE" sz="1200" u="none" cap="none" strike="noStrike">
                  <a:solidFill>
                    <a:schemeClr val="lt1"/>
                  </a:solidFill>
                  <a:latin typeface="Calibri"/>
                  <a:ea typeface="Calibri"/>
                  <a:cs typeface="Calibri"/>
                  <a:sym typeface="Calibri"/>
                </a:rPr>
                <a:t>Organización</a:t>
              </a:r>
              <a:endParaRPr b="1" i="0" sz="1200" u="none" cap="none" strike="noStrike">
                <a:solidFill>
                  <a:srgbClr val="000000"/>
                </a:solidFill>
                <a:latin typeface="Arial"/>
                <a:ea typeface="Arial"/>
                <a:cs typeface="Arial"/>
                <a:sym typeface="Arial"/>
              </a:endParaRPr>
            </a:p>
          </p:txBody>
        </p:sp>
        <p:sp>
          <p:nvSpPr>
            <p:cNvPr id="266" name="Google Shape;266;p16"/>
            <p:cNvSpPr/>
            <p:nvPr/>
          </p:nvSpPr>
          <p:spPr>
            <a:xfrm>
              <a:off x="2534883" y="1524605"/>
              <a:ext cx="2924048" cy="2924048"/>
            </a:xfrm>
            <a:custGeom>
              <a:rect b="b" l="l" r="r" t="t"/>
              <a:pathLst>
                <a:path extrusionOk="0" h="120000" w="120000">
                  <a:moveTo>
                    <a:pt x="54498" y="4020"/>
                  </a:moveTo>
                  <a:lnTo>
                    <a:pt x="54498" y="4020"/>
                  </a:lnTo>
                  <a:cubicBezTo>
                    <a:pt x="77636" y="1746"/>
                    <a:pt x="99788" y="13941"/>
                    <a:pt x="110242" y="34707"/>
                  </a:cubicBezTo>
                  <a:cubicBezTo>
                    <a:pt x="120696" y="55474"/>
                    <a:pt x="117297" y="80532"/>
                    <a:pt x="101689" y="97763"/>
                  </a:cubicBezTo>
                  <a:lnTo>
                    <a:pt x="104244" y="100494"/>
                  </a:lnTo>
                  <a:lnTo>
                    <a:pt x="96509" y="99021"/>
                  </a:lnTo>
                  <a:lnTo>
                    <a:pt x="95277" y="90910"/>
                  </a:lnTo>
                  <a:lnTo>
                    <a:pt x="97832" y="93640"/>
                  </a:lnTo>
                  <a:lnTo>
                    <a:pt x="97832" y="93640"/>
                  </a:lnTo>
                  <a:cubicBezTo>
                    <a:pt x="111679" y="78067"/>
                    <a:pt x="114569" y="55599"/>
                    <a:pt x="105113" y="37029"/>
                  </a:cubicBezTo>
                  <a:cubicBezTo>
                    <a:pt x="95657" y="18458"/>
                    <a:pt x="75788" y="7579"/>
                    <a:pt x="55048" y="9618"/>
                  </a:cubicBezTo>
                  <a:close/>
                </a:path>
              </a:pathLst>
            </a:custGeom>
            <a:solidFill>
              <a:srgbClr val="FF78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6"/>
            <p:cNvSpPr/>
            <p:nvPr/>
          </p:nvSpPr>
          <p:spPr>
            <a:xfrm>
              <a:off x="1087643" y="961685"/>
              <a:ext cx="2124503" cy="2124503"/>
            </a:xfrm>
            <a:custGeom>
              <a:rect b="b" l="l" r="r" t="t"/>
              <a:pathLst>
                <a:path extrusionOk="0" h="120000" w="12000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FDC2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6"/>
            <p:cNvSpPr/>
            <p:nvPr/>
          </p:nvSpPr>
          <p:spPr>
            <a:xfrm>
              <a:off x="1935889" y="-173456"/>
              <a:ext cx="2290643" cy="2290643"/>
            </a:xfrm>
            <a:custGeom>
              <a:rect b="b" l="l" r="r" t="t"/>
              <a:pathLst>
                <a:path extrusionOk="0" h="120000" w="12000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00B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16"/>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COSTUMBRE, DIFERENCIAS CULTURALES Y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nvSpPr>
        <p:spPr>
          <a:xfrm>
            <a:off x="512664" y="958752"/>
            <a:ext cx="4059336"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ÁMBITOS QUE AFECTA EL MANEJO DEL TIEMPO</a:t>
            </a:r>
            <a:endParaRPr b="0" i="0" sz="1400" u="none" cap="none" strike="noStrike">
              <a:solidFill>
                <a:srgbClr val="000000"/>
              </a:solidFill>
              <a:latin typeface="Arial"/>
              <a:ea typeface="Arial"/>
              <a:cs typeface="Arial"/>
              <a:sym typeface="Arial"/>
            </a:endParaRPr>
          </a:p>
        </p:txBody>
      </p:sp>
      <p:grpSp>
        <p:nvGrpSpPr>
          <p:cNvPr id="276" name="Google Shape;276;p17"/>
          <p:cNvGrpSpPr/>
          <p:nvPr/>
        </p:nvGrpSpPr>
        <p:grpSpPr>
          <a:xfrm>
            <a:off x="2783718" y="1371272"/>
            <a:ext cx="3576563" cy="3576563"/>
            <a:chOff x="896577" y="1624"/>
            <a:chExt cx="3576563" cy="3576563"/>
          </a:xfrm>
        </p:grpSpPr>
        <p:sp>
          <p:nvSpPr>
            <p:cNvPr id="277" name="Google Shape;277;p17"/>
            <p:cNvSpPr/>
            <p:nvPr/>
          </p:nvSpPr>
          <p:spPr>
            <a:xfrm>
              <a:off x="1308327" y="413374"/>
              <a:ext cx="2753063" cy="2753063"/>
            </a:xfrm>
            <a:prstGeom prst="blockArc">
              <a:avLst>
                <a:gd fmla="val 10800000" name="adj1"/>
                <a:gd fmla="val 16200000" name="adj2"/>
                <a:gd fmla="val 4642" name="adj3"/>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7"/>
            <p:cNvSpPr/>
            <p:nvPr/>
          </p:nvSpPr>
          <p:spPr>
            <a:xfrm>
              <a:off x="1308327" y="413374"/>
              <a:ext cx="2753063" cy="2753063"/>
            </a:xfrm>
            <a:prstGeom prst="blockArc">
              <a:avLst>
                <a:gd fmla="val 5400000" name="adj1"/>
                <a:gd fmla="val 10800000" name="adj2"/>
                <a:gd fmla="val 4642" name="adj3"/>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7"/>
            <p:cNvSpPr/>
            <p:nvPr/>
          </p:nvSpPr>
          <p:spPr>
            <a:xfrm>
              <a:off x="1308327" y="413374"/>
              <a:ext cx="2753063" cy="2753063"/>
            </a:xfrm>
            <a:prstGeom prst="blockArc">
              <a:avLst>
                <a:gd fmla="val 0" name="adj1"/>
                <a:gd fmla="val 5400000" name="adj2"/>
                <a:gd fmla="val 4642" name="adj3"/>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7"/>
            <p:cNvSpPr/>
            <p:nvPr/>
          </p:nvSpPr>
          <p:spPr>
            <a:xfrm>
              <a:off x="1308327" y="413374"/>
              <a:ext cx="2753063" cy="2753063"/>
            </a:xfrm>
            <a:prstGeom prst="blockArc">
              <a:avLst>
                <a:gd fmla="val 16200000" name="adj1"/>
                <a:gd fmla="val 0" name="adj2"/>
                <a:gd fmla="val 4642" name="adj3"/>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7"/>
            <p:cNvSpPr/>
            <p:nvPr/>
          </p:nvSpPr>
          <p:spPr>
            <a:xfrm>
              <a:off x="2051006" y="1156053"/>
              <a:ext cx="1267704" cy="1267704"/>
            </a:xfrm>
            <a:prstGeom prst="ellipse">
              <a:avLst/>
            </a:prstGeom>
            <a:solidFill>
              <a:srgbClr val="7F87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7"/>
            <p:cNvSpPr txBox="1"/>
            <p:nvPr/>
          </p:nvSpPr>
          <p:spPr>
            <a:xfrm>
              <a:off x="2236657" y="1341704"/>
              <a:ext cx="896402" cy="896402"/>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Manejo del tiempo</a:t>
              </a:r>
              <a:endParaRPr b="0" i="0" sz="1400" u="none" cap="none" strike="noStrike">
                <a:solidFill>
                  <a:schemeClr val="lt1"/>
                </a:solidFill>
                <a:latin typeface="Calibri"/>
                <a:ea typeface="Calibri"/>
                <a:cs typeface="Calibri"/>
                <a:sym typeface="Calibri"/>
              </a:endParaRPr>
            </a:p>
          </p:txBody>
        </p:sp>
        <p:sp>
          <p:nvSpPr>
            <p:cNvPr id="283" name="Google Shape;283;p17"/>
            <p:cNvSpPr/>
            <p:nvPr/>
          </p:nvSpPr>
          <p:spPr>
            <a:xfrm>
              <a:off x="2241162" y="1624"/>
              <a:ext cx="887393" cy="887393"/>
            </a:xfrm>
            <a:prstGeom prst="ellipse">
              <a:avLst/>
            </a:prstGeom>
            <a:solidFill>
              <a:srgbClr val="00B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7"/>
            <p:cNvSpPr txBox="1"/>
            <p:nvPr/>
          </p:nvSpPr>
          <p:spPr>
            <a:xfrm>
              <a:off x="2371118" y="131580"/>
              <a:ext cx="627481" cy="627481"/>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050"/>
                <a:buFont typeface="Arial"/>
                <a:buNone/>
              </a:pPr>
              <a:r>
                <a:rPr b="1" i="0" lang="es-PE" sz="1050" u="none" cap="none" strike="noStrike">
                  <a:solidFill>
                    <a:schemeClr val="lt1"/>
                  </a:solidFill>
                  <a:latin typeface="Calibri"/>
                  <a:ea typeface="Calibri"/>
                  <a:cs typeface="Calibri"/>
                  <a:sym typeface="Calibri"/>
                </a:rPr>
                <a:t>Laboral</a:t>
              </a:r>
              <a:endParaRPr b="1" i="0" sz="1050" u="none" cap="none" strike="noStrike">
                <a:solidFill>
                  <a:schemeClr val="lt1"/>
                </a:solidFill>
                <a:latin typeface="Calibri"/>
                <a:ea typeface="Calibri"/>
                <a:cs typeface="Calibri"/>
                <a:sym typeface="Calibri"/>
              </a:endParaRPr>
            </a:p>
          </p:txBody>
        </p:sp>
        <p:sp>
          <p:nvSpPr>
            <p:cNvPr id="285" name="Google Shape;285;p17"/>
            <p:cNvSpPr/>
            <p:nvPr/>
          </p:nvSpPr>
          <p:spPr>
            <a:xfrm>
              <a:off x="3585747" y="1346209"/>
              <a:ext cx="887393" cy="887393"/>
            </a:xfrm>
            <a:prstGeom prst="ellipse">
              <a:avLst/>
            </a:prstGeom>
            <a:solidFill>
              <a:srgbClr val="FDC2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7"/>
            <p:cNvSpPr txBox="1"/>
            <p:nvPr/>
          </p:nvSpPr>
          <p:spPr>
            <a:xfrm>
              <a:off x="3715703" y="1476165"/>
              <a:ext cx="627481" cy="627481"/>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050"/>
                <a:buFont typeface="Arial"/>
                <a:buNone/>
              </a:pPr>
              <a:r>
                <a:rPr b="1" i="0" lang="es-PE" sz="1050" u="none" cap="none" strike="noStrike">
                  <a:solidFill>
                    <a:schemeClr val="lt1"/>
                  </a:solidFill>
                  <a:latin typeface="Calibri"/>
                  <a:ea typeface="Calibri"/>
                  <a:cs typeface="Calibri"/>
                  <a:sym typeface="Calibri"/>
                </a:rPr>
                <a:t>Personal</a:t>
              </a:r>
              <a:endParaRPr b="1" i="0" sz="1050" u="none" cap="none" strike="noStrike">
                <a:solidFill>
                  <a:schemeClr val="lt1"/>
                </a:solidFill>
                <a:latin typeface="Calibri"/>
                <a:ea typeface="Calibri"/>
                <a:cs typeface="Calibri"/>
                <a:sym typeface="Calibri"/>
              </a:endParaRPr>
            </a:p>
          </p:txBody>
        </p:sp>
        <p:sp>
          <p:nvSpPr>
            <p:cNvPr id="287" name="Google Shape;287;p17"/>
            <p:cNvSpPr/>
            <p:nvPr/>
          </p:nvSpPr>
          <p:spPr>
            <a:xfrm>
              <a:off x="2241162" y="2690794"/>
              <a:ext cx="887393" cy="887393"/>
            </a:xfrm>
            <a:prstGeom prst="ellipse">
              <a:avLst/>
            </a:prstGeom>
            <a:solidFill>
              <a:srgbClr val="92C1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7"/>
            <p:cNvSpPr txBox="1"/>
            <p:nvPr/>
          </p:nvSpPr>
          <p:spPr>
            <a:xfrm>
              <a:off x="2306139" y="2820750"/>
              <a:ext cx="757437" cy="627481"/>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050"/>
                <a:buFont typeface="Arial"/>
                <a:buNone/>
              </a:pPr>
              <a:r>
                <a:rPr b="1" i="0" lang="es-PE" sz="1050" u="none" cap="none" strike="noStrike">
                  <a:solidFill>
                    <a:schemeClr val="lt1"/>
                  </a:solidFill>
                  <a:latin typeface="Calibri"/>
                  <a:ea typeface="Calibri"/>
                  <a:cs typeface="Calibri"/>
                  <a:sym typeface="Calibri"/>
                </a:rPr>
                <a:t>Académico</a:t>
              </a:r>
              <a:endParaRPr b="1" i="0" sz="1050" u="none" cap="none" strike="noStrike">
                <a:solidFill>
                  <a:schemeClr val="lt1"/>
                </a:solidFill>
                <a:latin typeface="Calibri"/>
                <a:ea typeface="Calibri"/>
                <a:cs typeface="Calibri"/>
                <a:sym typeface="Calibri"/>
              </a:endParaRPr>
            </a:p>
          </p:txBody>
        </p:sp>
        <p:sp>
          <p:nvSpPr>
            <p:cNvPr id="289" name="Google Shape;289;p17"/>
            <p:cNvSpPr/>
            <p:nvPr/>
          </p:nvSpPr>
          <p:spPr>
            <a:xfrm>
              <a:off x="896577" y="1346209"/>
              <a:ext cx="887393" cy="887393"/>
            </a:xfrm>
            <a:prstGeom prst="ellipse">
              <a:avLst/>
            </a:prstGeom>
            <a:solidFill>
              <a:srgbClr val="EE46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7"/>
            <p:cNvSpPr txBox="1"/>
            <p:nvPr/>
          </p:nvSpPr>
          <p:spPr>
            <a:xfrm>
              <a:off x="1026533" y="1476165"/>
              <a:ext cx="627481" cy="627481"/>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050"/>
                <a:buFont typeface="Arial"/>
                <a:buNone/>
              </a:pPr>
              <a:r>
                <a:rPr b="1" i="0" lang="es-PE" sz="1050" u="none" cap="none" strike="noStrike">
                  <a:solidFill>
                    <a:schemeClr val="lt1"/>
                  </a:solidFill>
                  <a:latin typeface="Calibri"/>
                  <a:ea typeface="Calibri"/>
                  <a:cs typeface="Calibri"/>
                  <a:sym typeface="Calibri"/>
                </a:rPr>
                <a:t>Social</a:t>
              </a:r>
              <a:endParaRPr b="1" i="0" sz="1050" u="none" cap="none" strike="noStrike">
                <a:solidFill>
                  <a:schemeClr val="lt1"/>
                </a:solidFill>
                <a:latin typeface="Calibri"/>
                <a:ea typeface="Calibri"/>
                <a:cs typeface="Calibri"/>
                <a:sym typeface="Calibri"/>
              </a:endParaRPr>
            </a:p>
          </p:txBody>
        </p:sp>
      </p:grpSp>
      <p:sp>
        <p:nvSpPr>
          <p:cNvPr id="291" name="Google Shape;291;p17"/>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COSTUMBRE, DIFERENCIAS CULTURALES Y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8"/>
          <p:cNvSpPr/>
          <p:nvPr/>
        </p:nvSpPr>
        <p:spPr>
          <a:xfrm>
            <a:off x="3026641" y="956820"/>
            <a:ext cx="3090718"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“Todo el mundo pierde  tiempo”</a:t>
            </a:r>
            <a:endParaRPr b="0" i="0" sz="1400" u="none" cap="none" strike="noStrike">
              <a:solidFill>
                <a:srgbClr val="000000"/>
              </a:solidFill>
              <a:latin typeface="Arial"/>
              <a:ea typeface="Arial"/>
              <a:cs typeface="Arial"/>
              <a:sym typeface="Arial"/>
            </a:endParaRPr>
          </a:p>
        </p:txBody>
      </p:sp>
      <p:pic>
        <p:nvPicPr>
          <p:cNvPr id="298" name="Google Shape;298;p18"/>
          <p:cNvPicPr preferRelativeResize="0"/>
          <p:nvPr/>
        </p:nvPicPr>
        <p:blipFill rotWithShape="1">
          <a:blip r:embed="rId3">
            <a:alphaModFix/>
          </a:blip>
          <a:srcRect b="4719" l="0" r="0" t="7664"/>
          <a:stretch/>
        </p:blipFill>
        <p:spPr>
          <a:xfrm>
            <a:off x="3133207" y="1417638"/>
            <a:ext cx="2877587" cy="3779837"/>
          </a:xfrm>
          <a:prstGeom prst="rect">
            <a:avLst/>
          </a:prstGeom>
          <a:noFill/>
          <a:ln>
            <a:noFill/>
          </a:ln>
        </p:spPr>
      </p:pic>
      <p:sp>
        <p:nvSpPr>
          <p:cNvPr id="299" name="Google Shape;299;p18"/>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COSTUMBRE, DIFERENCIAS CULTURALES Y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50"/>
          <p:cNvSpPr txBox="1"/>
          <p:nvPr/>
        </p:nvSpPr>
        <p:spPr>
          <a:xfrm>
            <a:off x="1008063" y="3169972"/>
            <a:ext cx="5961450"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CONSECUENCIAS DEL </a:t>
            </a:r>
            <a:br>
              <a:rPr b="0" i="0" lang="es-PE" sz="2800" u="none" cap="none" strike="noStrike">
                <a:solidFill>
                  <a:schemeClr val="lt1"/>
                </a:solidFill>
                <a:latin typeface="Arial"/>
                <a:ea typeface="Arial"/>
                <a:cs typeface="Arial"/>
                <a:sym typeface="Arial"/>
              </a:rPr>
            </a:br>
            <a:r>
              <a:rPr b="0" i="0" lang="es-PE" sz="2800" u="none" cap="none" strike="noStrike">
                <a:solidFill>
                  <a:schemeClr val="lt1"/>
                </a:solidFill>
                <a:latin typeface="Arial"/>
                <a:ea typeface="Arial"/>
                <a:cs typeface="Arial"/>
                <a:sym typeface="Arial"/>
              </a:rPr>
              <a:t>MAL MANEJO DEL TIEMPO</a:t>
            </a:r>
            <a:endParaRPr b="0" i="0" sz="2800" u="none" cap="none" strike="noStrike">
              <a:solidFill>
                <a:schemeClr val="lt1"/>
              </a:solidFill>
              <a:latin typeface="Arial"/>
              <a:ea typeface="Arial"/>
              <a:cs typeface="Arial"/>
              <a:sym typeface="Arial"/>
            </a:endParaRPr>
          </a:p>
        </p:txBody>
      </p:sp>
      <p:pic>
        <p:nvPicPr>
          <p:cNvPr id="307" name="Google Shape;307;p50"/>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p:nvPr/>
        </p:nvSpPr>
        <p:spPr>
          <a:xfrm>
            <a:off x="2988734" y="1394355"/>
            <a:ext cx="3166533" cy="3166533"/>
          </a:xfrm>
          <a:prstGeom prst="ellipse">
            <a:avLst/>
          </a:prstGeom>
          <a:no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19"/>
          <p:cNvSpPr/>
          <p:nvPr/>
        </p:nvSpPr>
        <p:spPr>
          <a:xfrm>
            <a:off x="4035620" y="965955"/>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Saltar</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de tarea </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en tarea</a:t>
            </a:r>
            <a:endParaRPr b="0" i="0" sz="1400" u="none" cap="none" strike="noStrike">
              <a:solidFill>
                <a:srgbClr val="000000"/>
              </a:solidFill>
              <a:latin typeface="Arial"/>
              <a:ea typeface="Arial"/>
              <a:cs typeface="Arial"/>
              <a:sym typeface="Arial"/>
            </a:endParaRPr>
          </a:p>
        </p:txBody>
      </p:sp>
      <p:sp>
        <p:nvSpPr>
          <p:cNvPr id="315" name="Google Shape;315;p19"/>
          <p:cNvSpPr/>
          <p:nvPr/>
        </p:nvSpPr>
        <p:spPr>
          <a:xfrm>
            <a:off x="3657600" y="2046157"/>
            <a:ext cx="1828801" cy="1828801"/>
          </a:xfrm>
          <a:prstGeom prst="ellipse">
            <a:avLst/>
          </a:prstGeom>
          <a:solidFill>
            <a:srgbClr val="7F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Consecuencias del mal manejo del tiempo</a:t>
            </a:r>
            <a:endParaRPr b="0" i="0" sz="1400" u="none" cap="none" strike="noStrike">
              <a:solidFill>
                <a:srgbClr val="000000"/>
              </a:solidFill>
              <a:latin typeface="Arial"/>
              <a:ea typeface="Arial"/>
              <a:cs typeface="Arial"/>
              <a:sym typeface="Arial"/>
            </a:endParaRPr>
          </a:p>
        </p:txBody>
      </p:sp>
      <p:sp>
        <p:nvSpPr>
          <p:cNvPr id="316" name="Google Shape;316;p19"/>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CONSECUENCIAS DEL MAL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p:nvPr/>
        </p:nvSpPr>
        <p:spPr>
          <a:xfrm>
            <a:off x="2988734" y="1394355"/>
            <a:ext cx="3166533" cy="3166533"/>
          </a:xfrm>
          <a:prstGeom prst="ellipse">
            <a:avLst/>
          </a:prstGeom>
          <a:no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p20"/>
          <p:cNvSpPr/>
          <p:nvPr/>
        </p:nvSpPr>
        <p:spPr>
          <a:xfrm>
            <a:off x="4035620" y="965955"/>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Saltar</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de tarea </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en tarea</a:t>
            </a:r>
            <a:endParaRPr b="0" i="0" sz="1400" u="none" cap="none" strike="noStrike">
              <a:solidFill>
                <a:srgbClr val="000000"/>
              </a:solidFill>
              <a:latin typeface="Arial"/>
              <a:ea typeface="Arial"/>
              <a:cs typeface="Arial"/>
              <a:sym typeface="Arial"/>
            </a:endParaRPr>
          </a:p>
        </p:txBody>
      </p:sp>
      <p:sp>
        <p:nvSpPr>
          <p:cNvPr id="324" name="Google Shape;324;p20"/>
          <p:cNvSpPr/>
          <p:nvPr/>
        </p:nvSpPr>
        <p:spPr>
          <a:xfrm>
            <a:off x="5457800" y="1787051"/>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00B2C2"/>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Dificultades en cumplir plazos</a:t>
            </a:r>
            <a:endParaRPr b="0" i="0" sz="1200" u="none" cap="none" strike="noStrike">
              <a:solidFill>
                <a:schemeClr val="lt1"/>
              </a:solidFill>
              <a:latin typeface="Calibri"/>
              <a:ea typeface="Calibri"/>
              <a:cs typeface="Calibri"/>
              <a:sym typeface="Calibri"/>
            </a:endParaRPr>
          </a:p>
        </p:txBody>
      </p:sp>
      <p:sp>
        <p:nvSpPr>
          <p:cNvPr id="325" name="Google Shape;325;p20"/>
          <p:cNvSpPr/>
          <p:nvPr/>
        </p:nvSpPr>
        <p:spPr>
          <a:xfrm>
            <a:off x="3657600" y="2046157"/>
            <a:ext cx="1828801" cy="1828801"/>
          </a:xfrm>
          <a:prstGeom prst="ellipse">
            <a:avLst/>
          </a:prstGeom>
          <a:solidFill>
            <a:srgbClr val="7F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Consecuencias del mal manejo del tiempo</a:t>
            </a:r>
            <a:endParaRPr b="0" i="0" sz="1400" u="none" cap="none" strike="noStrike">
              <a:solidFill>
                <a:srgbClr val="000000"/>
              </a:solidFill>
              <a:latin typeface="Arial"/>
              <a:ea typeface="Arial"/>
              <a:cs typeface="Arial"/>
              <a:sym typeface="Arial"/>
            </a:endParaRPr>
          </a:p>
        </p:txBody>
      </p:sp>
      <p:sp>
        <p:nvSpPr>
          <p:cNvPr id="326" name="Google Shape;326;p20"/>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CONSECUENCIAS DEL MAL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p:nvPr/>
        </p:nvSpPr>
        <p:spPr>
          <a:xfrm>
            <a:off x="2988734" y="1394355"/>
            <a:ext cx="3166533" cy="3166533"/>
          </a:xfrm>
          <a:prstGeom prst="ellipse">
            <a:avLst/>
          </a:prstGeom>
          <a:no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3" name="Google Shape;333;p21"/>
          <p:cNvSpPr/>
          <p:nvPr/>
        </p:nvSpPr>
        <p:spPr>
          <a:xfrm>
            <a:off x="4035620" y="965955"/>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Saltar</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de tarea </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en tarea</a:t>
            </a:r>
            <a:endParaRPr b="0" i="0" sz="1400" u="none" cap="none" strike="noStrike">
              <a:solidFill>
                <a:srgbClr val="000000"/>
              </a:solidFill>
              <a:latin typeface="Arial"/>
              <a:ea typeface="Arial"/>
              <a:cs typeface="Arial"/>
              <a:sym typeface="Arial"/>
            </a:endParaRPr>
          </a:p>
        </p:txBody>
      </p:sp>
      <p:sp>
        <p:nvSpPr>
          <p:cNvPr id="334" name="Google Shape;334;p21"/>
          <p:cNvSpPr/>
          <p:nvPr/>
        </p:nvSpPr>
        <p:spPr>
          <a:xfrm>
            <a:off x="5457800" y="1787051"/>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00B2C2"/>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Dificultades en cumplir plazos</a:t>
            </a:r>
            <a:endParaRPr b="0" i="0" sz="1200" u="none" cap="none" strike="noStrike">
              <a:solidFill>
                <a:schemeClr val="lt1"/>
              </a:solidFill>
              <a:latin typeface="Calibri"/>
              <a:ea typeface="Calibri"/>
              <a:cs typeface="Calibri"/>
              <a:sym typeface="Calibri"/>
            </a:endParaRPr>
          </a:p>
        </p:txBody>
      </p:sp>
      <p:sp>
        <p:nvSpPr>
          <p:cNvPr id="335" name="Google Shape;335;p21"/>
          <p:cNvSpPr/>
          <p:nvPr/>
        </p:nvSpPr>
        <p:spPr>
          <a:xfrm>
            <a:off x="5457800" y="3429243"/>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Síndrome del Bombero</a:t>
            </a:r>
            <a:endParaRPr b="0" i="0" sz="1400" u="none" cap="none" strike="noStrike">
              <a:solidFill>
                <a:srgbClr val="000000"/>
              </a:solidFill>
              <a:latin typeface="Arial"/>
              <a:ea typeface="Arial"/>
              <a:cs typeface="Arial"/>
              <a:sym typeface="Arial"/>
            </a:endParaRPr>
          </a:p>
        </p:txBody>
      </p:sp>
      <p:sp>
        <p:nvSpPr>
          <p:cNvPr id="336" name="Google Shape;336;p21"/>
          <p:cNvSpPr/>
          <p:nvPr/>
        </p:nvSpPr>
        <p:spPr>
          <a:xfrm>
            <a:off x="3657600" y="2046157"/>
            <a:ext cx="1828801" cy="1828801"/>
          </a:xfrm>
          <a:prstGeom prst="ellipse">
            <a:avLst/>
          </a:prstGeom>
          <a:solidFill>
            <a:srgbClr val="7F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Consecuencias del mal manejo del tiempo</a:t>
            </a:r>
            <a:endParaRPr b="0" i="0" sz="1400" u="none" cap="none" strike="noStrike">
              <a:solidFill>
                <a:srgbClr val="000000"/>
              </a:solidFill>
              <a:latin typeface="Arial"/>
              <a:ea typeface="Arial"/>
              <a:cs typeface="Arial"/>
              <a:sym typeface="Arial"/>
            </a:endParaRPr>
          </a:p>
        </p:txBody>
      </p:sp>
      <p:sp>
        <p:nvSpPr>
          <p:cNvPr id="337" name="Google Shape;337;p21"/>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CONSECUENCIAS DEL MAL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2"/>
          <p:cNvSpPr/>
          <p:nvPr/>
        </p:nvSpPr>
        <p:spPr>
          <a:xfrm>
            <a:off x="2988734" y="1394355"/>
            <a:ext cx="3166533" cy="3166533"/>
          </a:xfrm>
          <a:prstGeom prst="ellipse">
            <a:avLst/>
          </a:prstGeom>
          <a:no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22"/>
          <p:cNvSpPr/>
          <p:nvPr/>
        </p:nvSpPr>
        <p:spPr>
          <a:xfrm>
            <a:off x="4035620" y="965955"/>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Saltar</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de tarea </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en tarea</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a:off x="5457800" y="1787051"/>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00B2C2"/>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Dificultades en cumplir plazos</a:t>
            </a:r>
            <a:endParaRPr b="0" i="0" sz="1200" u="none" cap="none" strike="noStrike">
              <a:solidFill>
                <a:schemeClr val="lt1"/>
              </a:solidFill>
              <a:latin typeface="Calibri"/>
              <a:ea typeface="Calibri"/>
              <a:cs typeface="Calibri"/>
              <a:sym typeface="Calibri"/>
            </a:endParaRPr>
          </a:p>
        </p:txBody>
      </p:sp>
      <p:sp>
        <p:nvSpPr>
          <p:cNvPr id="346" name="Google Shape;346;p22"/>
          <p:cNvSpPr/>
          <p:nvPr/>
        </p:nvSpPr>
        <p:spPr>
          <a:xfrm>
            <a:off x="5457800" y="3429243"/>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Síndrome del Bombero</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a:off x="4035620" y="4250340"/>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00B2C2"/>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Aplazamiento constante</a:t>
            </a:r>
            <a:endParaRPr b="0" i="0" sz="1200" u="none" cap="none" strike="noStrike">
              <a:solidFill>
                <a:schemeClr val="lt1"/>
              </a:solidFill>
              <a:latin typeface="Calibri"/>
              <a:ea typeface="Calibri"/>
              <a:cs typeface="Calibri"/>
              <a:sym typeface="Calibri"/>
            </a:endParaRPr>
          </a:p>
        </p:txBody>
      </p:sp>
      <p:sp>
        <p:nvSpPr>
          <p:cNvPr id="348" name="Google Shape;348;p22"/>
          <p:cNvSpPr/>
          <p:nvPr/>
        </p:nvSpPr>
        <p:spPr>
          <a:xfrm>
            <a:off x="3657600" y="2046157"/>
            <a:ext cx="1828801" cy="1828801"/>
          </a:xfrm>
          <a:prstGeom prst="ellipse">
            <a:avLst/>
          </a:prstGeom>
          <a:solidFill>
            <a:srgbClr val="7F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Consecuencias del mal manejo del tiempo</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CONSECUENCIAS DEL MAL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p:nvPr/>
        </p:nvSpPr>
        <p:spPr>
          <a:xfrm>
            <a:off x="2988734" y="1394355"/>
            <a:ext cx="3166533" cy="3166533"/>
          </a:xfrm>
          <a:prstGeom prst="ellipse">
            <a:avLst/>
          </a:prstGeom>
          <a:no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6" name="Google Shape;356;p23"/>
          <p:cNvSpPr/>
          <p:nvPr/>
        </p:nvSpPr>
        <p:spPr>
          <a:xfrm>
            <a:off x="4035620" y="965955"/>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Saltar</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de tarea </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en tarea</a:t>
            </a:r>
            <a:endParaRPr b="0" i="0" sz="1400" u="none" cap="none" strike="noStrike">
              <a:solidFill>
                <a:srgbClr val="000000"/>
              </a:solidFill>
              <a:latin typeface="Arial"/>
              <a:ea typeface="Arial"/>
              <a:cs typeface="Arial"/>
              <a:sym typeface="Arial"/>
            </a:endParaRPr>
          </a:p>
        </p:txBody>
      </p:sp>
      <p:sp>
        <p:nvSpPr>
          <p:cNvPr id="357" name="Google Shape;357;p23"/>
          <p:cNvSpPr/>
          <p:nvPr/>
        </p:nvSpPr>
        <p:spPr>
          <a:xfrm>
            <a:off x="5457800" y="1787051"/>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00B2C2"/>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Dificultades en cumplir plazos</a:t>
            </a:r>
            <a:endParaRPr b="0" i="0" sz="1200" u="none" cap="none" strike="noStrike">
              <a:solidFill>
                <a:schemeClr val="lt1"/>
              </a:solidFill>
              <a:latin typeface="Calibri"/>
              <a:ea typeface="Calibri"/>
              <a:cs typeface="Calibri"/>
              <a:sym typeface="Calibri"/>
            </a:endParaRPr>
          </a:p>
        </p:txBody>
      </p:sp>
      <p:sp>
        <p:nvSpPr>
          <p:cNvPr id="358" name="Google Shape;358;p23"/>
          <p:cNvSpPr/>
          <p:nvPr/>
        </p:nvSpPr>
        <p:spPr>
          <a:xfrm>
            <a:off x="5457800" y="3429243"/>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Síndrome del Bombero</a:t>
            </a:r>
            <a:endParaRPr b="0" i="0" sz="1400" u="none" cap="none" strike="noStrike">
              <a:solidFill>
                <a:srgbClr val="000000"/>
              </a:solidFill>
              <a:latin typeface="Arial"/>
              <a:ea typeface="Arial"/>
              <a:cs typeface="Arial"/>
              <a:sym typeface="Arial"/>
            </a:endParaRPr>
          </a:p>
        </p:txBody>
      </p:sp>
      <p:sp>
        <p:nvSpPr>
          <p:cNvPr id="359" name="Google Shape;359;p23"/>
          <p:cNvSpPr/>
          <p:nvPr/>
        </p:nvSpPr>
        <p:spPr>
          <a:xfrm>
            <a:off x="4035620" y="4250340"/>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00B2C2"/>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Aplazamiento constante</a:t>
            </a:r>
            <a:endParaRPr b="0" i="0" sz="1200" u="none" cap="none" strike="noStrike">
              <a:solidFill>
                <a:schemeClr val="lt1"/>
              </a:solidFill>
              <a:latin typeface="Calibri"/>
              <a:ea typeface="Calibri"/>
              <a:cs typeface="Calibri"/>
              <a:sym typeface="Calibri"/>
            </a:endParaRPr>
          </a:p>
        </p:txBody>
      </p:sp>
      <p:sp>
        <p:nvSpPr>
          <p:cNvPr id="360" name="Google Shape;360;p23"/>
          <p:cNvSpPr/>
          <p:nvPr/>
        </p:nvSpPr>
        <p:spPr>
          <a:xfrm>
            <a:off x="2613440" y="3429243"/>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Muchas decisiones pendientes</a:t>
            </a:r>
            <a:endParaRPr b="0" i="0" sz="1200" u="none" cap="none" strike="noStrike">
              <a:solidFill>
                <a:schemeClr val="lt1"/>
              </a:solidFill>
              <a:latin typeface="Calibri"/>
              <a:ea typeface="Calibri"/>
              <a:cs typeface="Calibri"/>
              <a:sym typeface="Calibri"/>
            </a:endParaRPr>
          </a:p>
        </p:txBody>
      </p:sp>
      <p:sp>
        <p:nvSpPr>
          <p:cNvPr id="361" name="Google Shape;361;p23"/>
          <p:cNvSpPr/>
          <p:nvPr/>
        </p:nvSpPr>
        <p:spPr>
          <a:xfrm>
            <a:off x="3657600" y="2046157"/>
            <a:ext cx="1828801" cy="1828801"/>
          </a:xfrm>
          <a:prstGeom prst="ellipse">
            <a:avLst/>
          </a:prstGeom>
          <a:solidFill>
            <a:srgbClr val="7F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Consecuencias del mal manejo del tiempo</a:t>
            </a:r>
            <a:endParaRPr b="0" i="0" sz="1400" u="none" cap="none" strike="noStrike">
              <a:solidFill>
                <a:srgbClr val="000000"/>
              </a:solidFill>
              <a:latin typeface="Arial"/>
              <a:ea typeface="Arial"/>
              <a:cs typeface="Arial"/>
              <a:sym typeface="Arial"/>
            </a:endParaRPr>
          </a:p>
        </p:txBody>
      </p:sp>
      <p:sp>
        <p:nvSpPr>
          <p:cNvPr id="362" name="Google Shape;362;p23"/>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CONSECUENCIAS DEL MAL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4"/>
          <p:cNvSpPr/>
          <p:nvPr/>
        </p:nvSpPr>
        <p:spPr>
          <a:xfrm>
            <a:off x="2988734" y="1394355"/>
            <a:ext cx="3166533" cy="3166533"/>
          </a:xfrm>
          <a:prstGeom prst="ellipse">
            <a:avLst/>
          </a:prstGeom>
          <a:no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24"/>
          <p:cNvSpPr/>
          <p:nvPr/>
        </p:nvSpPr>
        <p:spPr>
          <a:xfrm>
            <a:off x="4035620" y="965955"/>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Saltar</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de tarea </a:t>
            </a:r>
            <a:br>
              <a:rPr b="0" i="0" lang="es-PE" sz="1200" u="none" cap="none" strike="noStrike">
                <a:solidFill>
                  <a:schemeClr val="lt1"/>
                </a:solidFill>
                <a:latin typeface="Calibri"/>
                <a:ea typeface="Calibri"/>
                <a:cs typeface="Calibri"/>
                <a:sym typeface="Calibri"/>
              </a:rPr>
            </a:br>
            <a:r>
              <a:rPr b="0" i="0" lang="es-PE" sz="1200" u="none" cap="none" strike="noStrike">
                <a:solidFill>
                  <a:schemeClr val="lt1"/>
                </a:solidFill>
                <a:latin typeface="Calibri"/>
                <a:ea typeface="Calibri"/>
                <a:cs typeface="Calibri"/>
                <a:sym typeface="Calibri"/>
              </a:rPr>
              <a:t>en tarea</a:t>
            </a:r>
            <a:endParaRPr b="0" i="0" sz="1400" u="none" cap="none" strike="noStrike">
              <a:solidFill>
                <a:srgbClr val="000000"/>
              </a:solidFill>
              <a:latin typeface="Arial"/>
              <a:ea typeface="Arial"/>
              <a:cs typeface="Arial"/>
              <a:sym typeface="Arial"/>
            </a:endParaRPr>
          </a:p>
        </p:txBody>
      </p:sp>
      <p:sp>
        <p:nvSpPr>
          <p:cNvPr id="370" name="Google Shape;370;p24"/>
          <p:cNvSpPr/>
          <p:nvPr/>
        </p:nvSpPr>
        <p:spPr>
          <a:xfrm>
            <a:off x="5457800" y="1787051"/>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00B2C2"/>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Dificultades en cumplir plazos</a:t>
            </a:r>
            <a:endParaRPr b="0" i="0" sz="1200" u="none" cap="none" strike="noStrike">
              <a:solidFill>
                <a:schemeClr val="lt1"/>
              </a:solidFill>
              <a:latin typeface="Calibri"/>
              <a:ea typeface="Calibri"/>
              <a:cs typeface="Calibri"/>
              <a:sym typeface="Calibri"/>
            </a:endParaRPr>
          </a:p>
        </p:txBody>
      </p:sp>
      <p:sp>
        <p:nvSpPr>
          <p:cNvPr id="371" name="Google Shape;371;p24"/>
          <p:cNvSpPr/>
          <p:nvPr/>
        </p:nvSpPr>
        <p:spPr>
          <a:xfrm>
            <a:off x="5457800" y="3429243"/>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Síndrome del Bombero</a:t>
            </a:r>
            <a:endParaRPr b="0" i="0" sz="1400" u="none" cap="none" strike="noStrike">
              <a:solidFill>
                <a:srgbClr val="000000"/>
              </a:solidFill>
              <a:latin typeface="Arial"/>
              <a:ea typeface="Arial"/>
              <a:cs typeface="Arial"/>
              <a:sym typeface="Arial"/>
            </a:endParaRPr>
          </a:p>
        </p:txBody>
      </p:sp>
      <p:sp>
        <p:nvSpPr>
          <p:cNvPr id="372" name="Google Shape;372;p24"/>
          <p:cNvSpPr/>
          <p:nvPr/>
        </p:nvSpPr>
        <p:spPr>
          <a:xfrm>
            <a:off x="4035620" y="4250340"/>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00B2C2"/>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Aplazamiento constante</a:t>
            </a:r>
            <a:endParaRPr b="0" i="0" sz="1200" u="none" cap="none" strike="noStrike">
              <a:solidFill>
                <a:schemeClr val="lt1"/>
              </a:solidFill>
              <a:latin typeface="Calibri"/>
              <a:ea typeface="Calibri"/>
              <a:cs typeface="Calibri"/>
              <a:sym typeface="Calibri"/>
            </a:endParaRPr>
          </a:p>
        </p:txBody>
      </p:sp>
      <p:sp>
        <p:nvSpPr>
          <p:cNvPr id="373" name="Google Shape;373;p24"/>
          <p:cNvSpPr/>
          <p:nvPr/>
        </p:nvSpPr>
        <p:spPr>
          <a:xfrm>
            <a:off x="2613440" y="3429243"/>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EE4639"/>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Muchas decisiones pendientes</a:t>
            </a:r>
            <a:endParaRPr b="0" i="0" sz="1200" u="none" cap="none" strike="noStrike">
              <a:solidFill>
                <a:schemeClr val="lt1"/>
              </a:solidFill>
              <a:latin typeface="Calibri"/>
              <a:ea typeface="Calibri"/>
              <a:cs typeface="Calibri"/>
              <a:sym typeface="Calibri"/>
            </a:endParaRPr>
          </a:p>
        </p:txBody>
      </p:sp>
      <p:sp>
        <p:nvSpPr>
          <p:cNvPr id="374" name="Google Shape;374;p24"/>
          <p:cNvSpPr/>
          <p:nvPr/>
        </p:nvSpPr>
        <p:spPr>
          <a:xfrm>
            <a:off x="2613440" y="1787051"/>
            <a:ext cx="1072759" cy="697293"/>
          </a:xfrm>
          <a:custGeom>
            <a:rect b="b" l="l" r="r" t="t"/>
            <a:pathLst>
              <a:path extrusionOk="0" h="697293" w="1072759">
                <a:moveTo>
                  <a:pt x="0" y="116218"/>
                </a:moveTo>
                <a:cubicBezTo>
                  <a:pt x="0" y="52033"/>
                  <a:pt x="52033" y="0"/>
                  <a:pt x="116218" y="0"/>
                </a:cubicBezTo>
                <a:lnTo>
                  <a:pt x="956541" y="0"/>
                </a:lnTo>
                <a:cubicBezTo>
                  <a:pt x="1020726" y="0"/>
                  <a:pt x="1072759" y="52033"/>
                  <a:pt x="1072759" y="116218"/>
                </a:cubicBezTo>
                <a:lnTo>
                  <a:pt x="1072759" y="581075"/>
                </a:lnTo>
                <a:cubicBezTo>
                  <a:pt x="1072759" y="645260"/>
                  <a:pt x="1020726" y="697293"/>
                  <a:pt x="956541" y="697293"/>
                </a:cubicBezTo>
                <a:lnTo>
                  <a:pt x="116218" y="697293"/>
                </a:lnTo>
                <a:cubicBezTo>
                  <a:pt x="52033" y="697293"/>
                  <a:pt x="0" y="645260"/>
                  <a:pt x="0" y="581075"/>
                </a:cubicBezTo>
                <a:lnTo>
                  <a:pt x="0" y="116218"/>
                </a:lnTo>
                <a:close/>
              </a:path>
            </a:pathLst>
          </a:custGeom>
          <a:solidFill>
            <a:srgbClr val="00B2C2"/>
          </a:solidFill>
          <a:ln>
            <a:noFill/>
          </a:ln>
        </p:spPr>
        <p:txBody>
          <a:bodyPr anchorCtr="0" anchor="ctr" bIns="79750" lIns="79750" spcFirstLastPara="1" rIns="79750" wrap="square" tIns="79750">
            <a:noAutofit/>
          </a:bodyPr>
          <a:lstStyle/>
          <a:p>
            <a:pPr indent="0" lvl="0" marL="0" marR="0" rtl="0" algn="ctr">
              <a:lnSpc>
                <a:spcPct val="90000"/>
              </a:lnSpc>
              <a:spcBef>
                <a:spcPts val="0"/>
              </a:spcBef>
              <a:spcAft>
                <a:spcPts val="0"/>
              </a:spcAft>
              <a:buClr>
                <a:srgbClr val="000000"/>
              </a:buClr>
              <a:buSzPts val="1200"/>
              <a:buFont typeface="Arial"/>
              <a:buNone/>
            </a:pPr>
            <a:r>
              <a:rPr b="0" i="0" lang="es-PE" sz="1200" u="none" cap="none" strike="noStrike">
                <a:solidFill>
                  <a:schemeClr val="lt1"/>
                </a:solidFill>
                <a:latin typeface="Calibri"/>
                <a:ea typeface="Calibri"/>
                <a:cs typeface="Calibri"/>
                <a:sym typeface="Calibri"/>
              </a:rPr>
              <a:t>Acceder a cualquier actividad</a:t>
            </a:r>
            <a:endParaRPr b="0" i="0" sz="1400" u="none" cap="none" strike="noStrike">
              <a:solidFill>
                <a:srgbClr val="000000"/>
              </a:solidFill>
              <a:latin typeface="Arial"/>
              <a:ea typeface="Arial"/>
              <a:cs typeface="Arial"/>
              <a:sym typeface="Arial"/>
            </a:endParaRPr>
          </a:p>
        </p:txBody>
      </p:sp>
      <p:sp>
        <p:nvSpPr>
          <p:cNvPr id="375" name="Google Shape;375;p24"/>
          <p:cNvSpPr/>
          <p:nvPr/>
        </p:nvSpPr>
        <p:spPr>
          <a:xfrm>
            <a:off x="3657600" y="2046157"/>
            <a:ext cx="1828801" cy="1828801"/>
          </a:xfrm>
          <a:prstGeom prst="ellipse">
            <a:avLst/>
          </a:prstGeom>
          <a:solidFill>
            <a:srgbClr val="7F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Consecuencias del mal manejo del tiempo</a:t>
            </a:r>
            <a:endParaRPr b="0" i="0" sz="1400" u="none" cap="none" strike="noStrike">
              <a:solidFill>
                <a:srgbClr val="000000"/>
              </a:solidFill>
              <a:latin typeface="Arial"/>
              <a:ea typeface="Arial"/>
              <a:cs typeface="Arial"/>
              <a:sym typeface="Arial"/>
            </a:endParaRPr>
          </a:p>
        </p:txBody>
      </p:sp>
      <p:sp>
        <p:nvSpPr>
          <p:cNvPr id="376" name="Google Shape;376;p24"/>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CONSECUENCIAS DEL MAL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46"/>
          <p:cNvSpPr/>
          <p:nvPr/>
        </p:nvSpPr>
        <p:spPr>
          <a:xfrm>
            <a:off x="6918960" y="5364480"/>
            <a:ext cx="2133600" cy="22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 name="Google Shape;55;p46"/>
          <p:cNvSpPr txBox="1"/>
          <p:nvPr/>
        </p:nvSpPr>
        <p:spPr>
          <a:xfrm>
            <a:off x="1282299" y="918372"/>
            <a:ext cx="5413800" cy="1723800"/>
          </a:xfrm>
          <a:prstGeom prst="rect">
            <a:avLst/>
          </a:prstGeom>
          <a:noFill/>
          <a:ln>
            <a:noFill/>
          </a:ln>
        </p:spPr>
        <p:txBody>
          <a:bodyPr anchorCtr="0" anchor="t" bIns="0" lIns="0" spcFirstLastPara="1" rIns="0" wrap="square" tIns="0">
            <a:spAutoFit/>
          </a:bodyPr>
          <a:lstStyle/>
          <a:p>
            <a:pPr indent="-11725" lvl="0" marL="11725" marR="0" rtl="0" algn="l">
              <a:lnSpc>
                <a:spcPct val="100000"/>
              </a:lnSpc>
              <a:spcBef>
                <a:spcPts val="0"/>
              </a:spcBef>
              <a:spcAft>
                <a:spcPts val="0"/>
              </a:spcAft>
              <a:buClr>
                <a:srgbClr val="000000"/>
              </a:buClr>
              <a:buSzPts val="1600"/>
              <a:buFont typeface="Arial"/>
              <a:buNone/>
            </a:pPr>
            <a:r>
              <a:rPr b="1" i="0" lang="es-PE" sz="1400" u="none" cap="none" strike="noStrike">
                <a:solidFill>
                  <a:srgbClr val="262626"/>
                </a:solidFill>
                <a:latin typeface="Calibri"/>
                <a:ea typeface="Calibri"/>
                <a:cs typeface="Calibri"/>
                <a:sym typeface="Calibri"/>
              </a:rPr>
              <a:t>En esta sesión:</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EC4342"/>
              </a:buClr>
              <a:buSzPts val="1400"/>
              <a:buFont typeface="Arial"/>
              <a:buNone/>
            </a:pPr>
            <a:r>
              <a:t/>
            </a:r>
            <a:endParaRPr b="1" i="0" sz="1400" u="none" cap="none" strike="noStrike">
              <a:solidFill>
                <a:srgbClr val="262626"/>
              </a:solidFill>
              <a:latin typeface="Calibri"/>
              <a:ea typeface="Calibri"/>
              <a:cs typeface="Calibri"/>
              <a:sym typeface="Calibri"/>
            </a:endParaRPr>
          </a:p>
          <a:p>
            <a:pPr indent="-187325" lvl="0" marL="187325" marR="0" rtl="0" algn="l">
              <a:lnSpc>
                <a:spcPct val="100000"/>
              </a:lnSpc>
              <a:spcBef>
                <a:spcPts val="0"/>
              </a:spcBef>
              <a:spcAft>
                <a:spcPts val="0"/>
              </a:spcAft>
              <a:buClr>
                <a:srgbClr val="EC4342"/>
              </a:buClr>
              <a:buSzPts val="1400"/>
              <a:buFont typeface="Arial"/>
              <a:buChar char="•"/>
            </a:pPr>
            <a:r>
              <a:rPr b="1" i="0" lang="es-PE" sz="1400" u="none" cap="none" strike="noStrike">
                <a:solidFill>
                  <a:srgbClr val="262626"/>
                </a:solidFill>
                <a:latin typeface="Calibri"/>
                <a:ea typeface="Calibri"/>
                <a:cs typeface="Calibri"/>
                <a:sym typeface="Calibri"/>
              </a:rPr>
              <a:t>Aprenderás</a:t>
            </a:r>
            <a:r>
              <a:rPr b="0" i="0" lang="es-PE" sz="1400" u="none" cap="none" strike="noStrike">
                <a:solidFill>
                  <a:srgbClr val="262626"/>
                </a:solidFill>
                <a:latin typeface="Calibri"/>
                <a:ea typeface="Calibri"/>
                <a:cs typeface="Calibri"/>
                <a:sym typeface="Calibri"/>
              </a:rPr>
              <a:t> sobre la importancia del manejo del tiempo para poder hacer de tu día a día más productivo.</a:t>
            </a:r>
            <a:endParaRPr b="0" i="0" sz="1400" u="none" cap="none" strike="noStrike">
              <a:solidFill>
                <a:srgbClr val="262626"/>
              </a:solidFill>
              <a:latin typeface="Calibri"/>
              <a:ea typeface="Calibri"/>
              <a:cs typeface="Calibri"/>
              <a:sym typeface="Calibri"/>
            </a:endParaRPr>
          </a:p>
          <a:p>
            <a:pPr indent="-98425" lvl="0" marL="187325" marR="0" rtl="0" algn="l">
              <a:lnSpc>
                <a:spcPct val="100000"/>
              </a:lnSpc>
              <a:spcBef>
                <a:spcPts val="0"/>
              </a:spcBef>
              <a:spcAft>
                <a:spcPts val="0"/>
              </a:spcAft>
              <a:buClr>
                <a:srgbClr val="EC4342"/>
              </a:buClr>
              <a:buSzPts val="1400"/>
              <a:buFont typeface="Arial"/>
              <a:buNone/>
            </a:pPr>
            <a:r>
              <a:t/>
            </a:r>
            <a:endParaRPr b="0" i="0" sz="1400" u="none" cap="none" strike="noStrike">
              <a:solidFill>
                <a:srgbClr val="262626"/>
              </a:solidFill>
              <a:latin typeface="Calibri"/>
              <a:ea typeface="Calibri"/>
              <a:cs typeface="Calibri"/>
              <a:sym typeface="Calibri"/>
            </a:endParaRPr>
          </a:p>
          <a:p>
            <a:pPr indent="-187325" lvl="0" marL="187325" marR="0" rtl="0" algn="l">
              <a:lnSpc>
                <a:spcPct val="100000"/>
              </a:lnSpc>
              <a:spcBef>
                <a:spcPts val="0"/>
              </a:spcBef>
              <a:spcAft>
                <a:spcPts val="0"/>
              </a:spcAft>
              <a:buClr>
                <a:srgbClr val="EC4342"/>
              </a:buClr>
              <a:buSzPts val="1400"/>
              <a:buFont typeface="Arial"/>
              <a:buChar char="•"/>
            </a:pPr>
            <a:r>
              <a:rPr b="1" i="0" lang="es-PE" sz="1400" u="none" cap="none" strike="noStrike">
                <a:solidFill>
                  <a:srgbClr val="262626"/>
                </a:solidFill>
                <a:latin typeface="Calibri"/>
                <a:ea typeface="Calibri"/>
                <a:cs typeface="Calibri"/>
                <a:sym typeface="Calibri"/>
              </a:rPr>
              <a:t>Conocerás</a:t>
            </a:r>
            <a:r>
              <a:rPr b="0" i="0" lang="es-PE" sz="1400" u="none" cap="none" strike="noStrike">
                <a:solidFill>
                  <a:srgbClr val="262626"/>
                </a:solidFill>
                <a:latin typeface="Calibri"/>
                <a:ea typeface="Calibri"/>
                <a:cs typeface="Calibri"/>
                <a:sym typeface="Calibri"/>
              </a:rPr>
              <a:t> sobre la relación que tienen las costumbres y las diferencias culturales con respecto al tiempo, y cómo para cada uno tiene mayor peso que para otros.</a:t>
            </a:r>
            <a:endParaRPr b="0" i="0" sz="1400" u="none" cap="none" strike="noStrike">
              <a:solidFill>
                <a:srgbClr val="262626"/>
              </a:solidFill>
              <a:latin typeface="Calibri"/>
              <a:ea typeface="Calibri"/>
              <a:cs typeface="Calibri"/>
              <a:sym typeface="Calibri"/>
            </a:endParaRPr>
          </a:p>
        </p:txBody>
      </p:sp>
      <p:pic>
        <p:nvPicPr>
          <p:cNvPr id="56" name="Google Shape;56;p46"/>
          <p:cNvPicPr preferRelativeResize="0"/>
          <p:nvPr/>
        </p:nvPicPr>
        <p:blipFill rotWithShape="1">
          <a:blip r:embed="rId3">
            <a:alphaModFix/>
          </a:blip>
          <a:srcRect b="0" l="0" r="0" t="0"/>
          <a:stretch/>
        </p:blipFill>
        <p:spPr>
          <a:xfrm>
            <a:off x="1010839" y="954885"/>
            <a:ext cx="117851" cy="121369"/>
          </a:xfrm>
          <a:prstGeom prst="rect">
            <a:avLst/>
          </a:prstGeom>
          <a:noFill/>
          <a:ln>
            <a:noFill/>
          </a:ln>
        </p:spPr>
      </p:pic>
      <p:sp>
        <p:nvSpPr>
          <p:cNvPr id="57" name="Google Shape;57;p46"/>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8" name="Google Shape;58;p46"/>
          <p:cNvPicPr preferRelativeResize="0"/>
          <p:nvPr/>
        </p:nvPicPr>
        <p:blipFill rotWithShape="1">
          <a:blip r:embed="rId4">
            <a:alphaModFix amt="42000"/>
          </a:blip>
          <a:srcRect b="0" l="0" r="0" t="0"/>
          <a:stretch/>
        </p:blipFill>
        <p:spPr>
          <a:xfrm>
            <a:off x="6986661" y="3052731"/>
            <a:ext cx="1689027" cy="2181257"/>
          </a:xfrm>
          <a:prstGeom prst="rect">
            <a:avLst/>
          </a:prstGeom>
          <a:noFill/>
          <a:ln>
            <a:noFill/>
          </a:ln>
        </p:spPr>
      </p:pic>
      <p:sp>
        <p:nvSpPr>
          <p:cNvPr id="59" name="Google Shape;59;p46"/>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 name="Google Shape;60;p4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INTRODUCCIÓN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p:nvPr/>
        </p:nvSpPr>
        <p:spPr>
          <a:xfrm>
            <a:off x="503238" y="1670050"/>
            <a:ext cx="8172450" cy="3527425"/>
          </a:xfrm>
          <a:prstGeom prst="rect">
            <a:avLst/>
          </a:prstGeom>
          <a:solidFill>
            <a:srgbClr val="E995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25"/>
          <p:cNvSpPr/>
          <p:nvPr/>
        </p:nvSpPr>
        <p:spPr>
          <a:xfrm>
            <a:off x="843197" y="956820"/>
            <a:ext cx="7457607" cy="55399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¿QUÉ SUCEDE CUANDO TUS ACCIONES NO ESTÁN ALINEADAS CON AQUELLAS COSAS QUE SON REALMENTE IMPORTANTES PARA TI?</a:t>
            </a:r>
            <a:endParaRPr b="0" i="0" sz="1400" u="none" cap="none" strike="noStrike">
              <a:solidFill>
                <a:srgbClr val="000000"/>
              </a:solidFill>
              <a:latin typeface="Arial"/>
              <a:ea typeface="Arial"/>
              <a:cs typeface="Arial"/>
              <a:sym typeface="Arial"/>
            </a:endParaRPr>
          </a:p>
        </p:txBody>
      </p:sp>
      <p:pic>
        <p:nvPicPr>
          <p:cNvPr id="383" name="Google Shape;383;p25"/>
          <p:cNvPicPr preferRelativeResize="0"/>
          <p:nvPr/>
        </p:nvPicPr>
        <p:blipFill rotWithShape="1">
          <a:blip r:embed="rId3">
            <a:alphaModFix/>
          </a:blip>
          <a:srcRect b="13266" l="0" r="0" t="3109"/>
          <a:stretch/>
        </p:blipFill>
        <p:spPr>
          <a:xfrm>
            <a:off x="1908703" y="1744133"/>
            <a:ext cx="6191241" cy="3453342"/>
          </a:xfrm>
          <a:prstGeom prst="rect">
            <a:avLst/>
          </a:prstGeom>
          <a:noFill/>
          <a:ln>
            <a:noFill/>
          </a:ln>
        </p:spPr>
      </p:pic>
      <p:sp>
        <p:nvSpPr>
          <p:cNvPr id="384" name="Google Shape;384;p25"/>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ENTRE ESTRÉS, CONTROL DE IMPULSOS, RESILIENCIA Y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6"/>
          <p:cNvSpPr txBox="1"/>
          <p:nvPr/>
        </p:nvSpPr>
        <p:spPr>
          <a:xfrm>
            <a:off x="1631776" y="1748983"/>
            <a:ext cx="1569596" cy="36933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r>
              <a:rPr b="1" i="0" lang="es-PE" sz="1200" u="none" cap="none" strike="noStrike">
                <a:solidFill>
                  <a:schemeClr val="dk1"/>
                </a:solidFill>
                <a:latin typeface="Calibri"/>
                <a:ea typeface="Calibri"/>
                <a:cs typeface="Calibri"/>
                <a:sym typeface="Calibri"/>
              </a:rPr>
              <a:t>CANSANCIO</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No dormiste lo suficiente</a:t>
            </a:r>
            <a:endParaRPr b="0" i="0" sz="1400" u="none" cap="none" strike="noStrike">
              <a:solidFill>
                <a:srgbClr val="000000"/>
              </a:solidFill>
              <a:latin typeface="Arial"/>
              <a:ea typeface="Arial"/>
              <a:cs typeface="Arial"/>
              <a:sym typeface="Arial"/>
            </a:endParaRPr>
          </a:p>
        </p:txBody>
      </p:sp>
      <p:sp>
        <p:nvSpPr>
          <p:cNvPr id="391" name="Google Shape;391;p26"/>
          <p:cNvSpPr txBox="1"/>
          <p:nvPr/>
        </p:nvSpPr>
        <p:spPr>
          <a:xfrm>
            <a:off x="5947920" y="1748983"/>
            <a:ext cx="1796646"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s-PE" sz="1200" u="none" cap="none" strike="noStrike">
                <a:solidFill>
                  <a:schemeClr val="dk1"/>
                </a:solidFill>
                <a:latin typeface="Calibri"/>
                <a:ea typeface="Calibri"/>
                <a:cs typeface="Calibri"/>
                <a:sym typeface="Calibri"/>
              </a:rPr>
              <a:t>VERGÜENZA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Por no cumplir compromisos</a:t>
            </a:r>
            <a:endParaRPr b="0" i="0" sz="1400" u="none" cap="none" strike="noStrike">
              <a:solidFill>
                <a:srgbClr val="000000"/>
              </a:solidFill>
              <a:latin typeface="Arial"/>
              <a:ea typeface="Arial"/>
              <a:cs typeface="Arial"/>
              <a:sym typeface="Arial"/>
            </a:endParaRPr>
          </a:p>
        </p:txBody>
      </p:sp>
      <p:sp>
        <p:nvSpPr>
          <p:cNvPr id="392" name="Google Shape;392;p26"/>
          <p:cNvSpPr txBox="1"/>
          <p:nvPr/>
        </p:nvSpPr>
        <p:spPr>
          <a:xfrm>
            <a:off x="5947920" y="2496733"/>
            <a:ext cx="1682384"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s-PE" sz="1200" u="none" cap="none" strike="noStrike">
                <a:solidFill>
                  <a:schemeClr val="dk1"/>
                </a:solidFill>
                <a:latin typeface="Calibri"/>
                <a:ea typeface="Calibri"/>
                <a:cs typeface="Calibri"/>
                <a:sym typeface="Calibri"/>
              </a:rPr>
              <a:t>DESÁNIMO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Sientes que no llegarás a 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meta</a:t>
            </a:r>
            <a:endParaRPr b="0" i="0" sz="1400" u="none" cap="none" strike="noStrike">
              <a:solidFill>
                <a:srgbClr val="000000"/>
              </a:solidFill>
              <a:latin typeface="Arial"/>
              <a:ea typeface="Arial"/>
              <a:cs typeface="Arial"/>
              <a:sym typeface="Arial"/>
            </a:endParaRPr>
          </a:p>
        </p:txBody>
      </p:sp>
      <p:sp>
        <p:nvSpPr>
          <p:cNvPr id="393" name="Google Shape;393;p26"/>
          <p:cNvSpPr txBox="1"/>
          <p:nvPr/>
        </p:nvSpPr>
        <p:spPr>
          <a:xfrm>
            <a:off x="1281659" y="2496733"/>
            <a:ext cx="1919713" cy="55399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r>
              <a:rPr b="1" i="0" lang="es-PE" sz="1200" u="none" cap="none" strike="noStrike">
                <a:solidFill>
                  <a:schemeClr val="dk1"/>
                </a:solidFill>
                <a:latin typeface="Calibri"/>
                <a:ea typeface="Calibri"/>
                <a:cs typeface="Calibri"/>
                <a:sym typeface="Calibri"/>
              </a:rPr>
              <a:t>DESGASTE</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Utilizaste energía en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Actividades poco productivas</a:t>
            </a:r>
            <a:endParaRPr b="0" i="0" sz="1400" u="none" cap="none" strike="noStrike">
              <a:solidFill>
                <a:srgbClr val="000000"/>
              </a:solidFill>
              <a:latin typeface="Arial"/>
              <a:ea typeface="Arial"/>
              <a:cs typeface="Arial"/>
              <a:sym typeface="Arial"/>
            </a:endParaRPr>
          </a:p>
        </p:txBody>
      </p:sp>
      <p:sp>
        <p:nvSpPr>
          <p:cNvPr id="394" name="Google Shape;394;p26"/>
          <p:cNvSpPr txBox="1"/>
          <p:nvPr/>
        </p:nvSpPr>
        <p:spPr>
          <a:xfrm>
            <a:off x="3671722" y="956820"/>
            <a:ext cx="1800557" cy="55399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es-PE" sz="1200" u="none" cap="none" strike="noStrike">
                <a:solidFill>
                  <a:schemeClr val="dk1"/>
                </a:solidFill>
                <a:latin typeface="Calibri"/>
                <a:ea typeface="Calibri"/>
                <a:cs typeface="Calibri"/>
                <a:sym typeface="Calibri"/>
              </a:rPr>
              <a:t>FALTA DE CONFIANZA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No sirvo para esto…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No es el momento adecuado</a:t>
            </a:r>
            <a:endParaRPr b="0" i="0" sz="1400" u="none" cap="none" strike="noStrike">
              <a:solidFill>
                <a:srgbClr val="000000"/>
              </a:solidFill>
              <a:latin typeface="Arial"/>
              <a:ea typeface="Arial"/>
              <a:cs typeface="Arial"/>
              <a:sym typeface="Arial"/>
            </a:endParaRPr>
          </a:p>
        </p:txBody>
      </p:sp>
      <p:sp>
        <p:nvSpPr>
          <p:cNvPr id="395" name="Google Shape;395;p26"/>
          <p:cNvSpPr txBox="1"/>
          <p:nvPr/>
        </p:nvSpPr>
        <p:spPr>
          <a:xfrm>
            <a:off x="1970522" y="3429148"/>
            <a:ext cx="1230900" cy="738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r>
              <a:rPr b="1" i="0" lang="es-PE" sz="1200" u="none" cap="none" strike="noStrike">
                <a:solidFill>
                  <a:schemeClr val="dk1"/>
                </a:solidFill>
                <a:latin typeface="Calibri"/>
                <a:ea typeface="Calibri"/>
                <a:cs typeface="Calibri"/>
                <a:sym typeface="Calibri"/>
              </a:rPr>
              <a:t>DECEPCIÓN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Debí hacerlo</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¿Por qué no lo hice?</a:t>
            </a:r>
            <a:endParaRPr b="0" i="0" sz="1400" u="none" cap="none" strike="noStrike">
              <a:solidFill>
                <a:srgbClr val="000000"/>
              </a:solidFill>
              <a:latin typeface="Arial"/>
              <a:ea typeface="Arial"/>
              <a:cs typeface="Arial"/>
              <a:sym typeface="Arial"/>
            </a:endParaRPr>
          </a:p>
        </p:txBody>
      </p:sp>
      <p:sp>
        <p:nvSpPr>
          <p:cNvPr id="396" name="Google Shape;396;p26"/>
          <p:cNvSpPr txBox="1"/>
          <p:nvPr/>
        </p:nvSpPr>
        <p:spPr>
          <a:xfrm>
            <a:off x="5947920" y="3429148"/>
            <a:ext cx="928267"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s-PE" sz="1200" u="none" cap="none" strike="noStrike">
                <a:solidFill>
                  <a:schemeClr val="dk1"/>
                </a:solidFill>
                <a:latin typeface="Calibri"/>
                <a:ea typeface="Calibri"/>
                <a:cs typeface="Calibri"/>
                <a:sym typeface="Calibri"/>
              </a:rPr>
              <a:t>FRUSTRACIÓN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chemeClr val="dk1"/>
                </a:solidFill>
                <a:latin typeface="Calibri"/>
                <a:ea typeface="Calibri"/>
                <a:cs typeface="Calibri"/>
                <a:sym typeface="Calibri"/>
              </a:rPr>
              <a:t>¿Por qué a mí?</a:t>
            </a:r>
            <a:endParaRPr b="0" i="0" sz="1400" u="none" cap="none" strike="noStrike">
              <a:solidFill>
                <a:srgbClr val="000000"/>
              </a:solidFill>
              <a:latin typeface="Arial"/>
              <a:ea typeface="Arial"/>
              <a:cs typeface="Arial"/>
              <a:sym typeface="Arial"/>
            </a:endParaRPr>
          </a:p>
        </p:txBody>
      </p:sp>
      <p:sp>
        <p:nvSpPr>
          <p:cNvPr id="397" name="Google Shape;397;p26"/>
          <p:cNvSpPr/>
          <p:nvPr/>
        </p:nvSpPr>
        <p:spPr>
          <a:xfrm>
            <a:off x="3528698" y="4362136"/>
            <a:ext cx="2086605" cy="622092"/>
          </a:xfrm>
          <a:prstGeom prst="roundRect">
            <a:avLst>
              <a:gd fmla="val 9518" name="adj"/>
            </a:avLst>
          </a:prstGeom>
          <a:solidFill>
            <a:srgbClr val="EE4639"/>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DESGASTE DE ENERGÍA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BAJA AUTOESTIMA</a:t>
            </a:r>
            <a:endParaRPr b="0" i="0" sz="1400" u="none" cap="none" strike="noStrike">
              <a:solidFill>
                <a:srgbClr val="000000"/>
              </a:solidFill>
              <a:latin typeface="Arial"/>
              <a:ea typeface="Arial"/>
              <a:cs typeface="Arial"/>
              <a:sym typeface="Arial"/>
            </a:endParaRPr>
          </a:p>
        </p:txBody>
      </p:sp>
      <p:pic>
        <p:nvPicPr>
          <p:cNvPr id="398" name="Google Shape;398;p26"/>
          <p:cNvPicPr preferRelativeResize="0"/>
          <p:nvPr/>
        </p:nvPicPr>
        <p:blipFill rotWithShape="1">
          <a:blip r:embed="rId3">
            <a:alphaModFix/>
          </a:blip>
          <a:srcRect b="0" l="0" r="0" t="0"/>
          <a:stretch/>
        </p:blipFill>
        <p:spPr>
          <a:xfrm>
            <a:off x="3343697" y="1678517"/>
            <a:ext cx="2456607" cy="2458529"/>
          </a:xfrm>
          <a:prstGeom prst="rect">
            <a:avLst/>
          </a:prstGeom>
          <a:noFill/>
          <a:ln>
            <a:noFill/>
          </a:ln>
        </p:spPr>
      </p:pic>
      <p:sp>
        <p:nvSpPr>
          <p:cNvPr id="399" name="Google Shape;399;p26"/>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ENTRE ESTRÉS, CONTROL DE IMPULSOS, RESILIENCIA Y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7"/>
          <p:cNvSpPr txBox="1"/>
          <p:nvPr/>
        </p:nvSpPr>
        <p:spPr>
          <a:xfrm>
            <a:off x="4157656" y="1126617"/>
            <a:ext cx="828688"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ORGULLO</a:t>
            </a:r>
            <a:endParaRPr b="0" i="0" sz="1400" u="none" cap="none" strike="noStrike">
              <a:solidFill>
                <a:srgbClr val="000000"/>
              </a:solidFill>
              <a:latin typeface="Arial"/>
              <a:ea typeface="Arial"/>
              <a:cs typeface="Arial"/>
              <a:sym typeface="Arial"/>
            </a:endParaRPr>
          </a:p>
        </p:txBody>
      </p:sp>
      <p:sp>
        <p:nvSpPr>
          <p:cNvPr id="406" name="Google Shape;406;p27"/>
          <p:cNvSpPr txBox="1"/>
          <p:nvPr/>
        </p:nvSpPr>
        <p:spPr>
          <a:xfrm>
            <a:off x="5947920" y="1748983"/>
            <a:ext cx="1580640"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MOTIVACIÓN</a:t>
            </a:r>
            <a:endParaRPr b="0" i="0" sz="1400" u="none" cap="none" strike="noStrike">
              <a:solidFill>
                <a:srgbClr val="000000"/>
              </a:solidFill>
              <a:latin typeface="Arial"/>
              <a:ea typeface="Arial"/>
              <a:cs typeface="Arial"/>
              <a:sym typeface="Arial"/>
            </a:endParaRPr>
          </a:p>
        </p:txBody>
      </p:sp>
      <p:sp>
        <p:nvSpPr>
          <p:cNvPr id="407" name="Google Shape;407;p27"/>
          <p:cNvSpPr txBox="1"/>
          <p:nvPr/>
        </p:nvSpPr>
        <p:spPr>
          <a:xfrm>
            <a:off x="5947920" y="2856501"/>
            <a:ext cx="1327351"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TRANQUILIDAD</a:t>
            </a:r>
            <a:endParaRPr b="0" i="0" sz="1400" u="none" cap="none" strike="noStrike">
              <a:solidFill>
                <a:srgbClr val="000000"/>
              </a:solidFill>
              <a:latin typeface="Arial"/>
              <a:ea typeface="Arial"/>
              <a:cs typeface="Arial"/>
              <a:sym typeface="Arial"/>
            </a:endParaRPr>
          </a:p>
        </p:txBody>
      </p:sp>
      <p:sp>
        <p:nvSpPr>
          <p:cNvPr id="408" name="Google Shape;408;p27"/>
          <p:cNvSpPr txBox="1"/>
          <p:nvPr/>
        </p:nvSpPr>
        <p:spPr>
          <a:xfrm>
            <a:off x="1993436" y="1748983"/>
            <a:ext cx="1633684"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SATISFACCIÓN</a:t>
            </a:r>
            <a:endParaRPr b="0" i="0" sz="1400" u="none" cap="none" strike="noStrike">
              <a:solidFill>
                <a:srgbClr val="000000"/>
              </a:solidFill>
              <a:latin typeface="Arial"/>
              <a:ea typeface="Arial"/>
              <a:cs typeface="Arial"/>
              <a:sym typeface="Arial"/>
            </a:endParaRPr>
          </a:p>
        </p:txBody>
      </p:sp>
      <p:sp>
        <p:nvSpPr>
          <p:cNvPr id="409" name="Google Shape;409;p27"/>
          <p:cNvSpPr txBox="1"/>
          <p:nvPr/>
        </p:nvSpPr>
        <p:spPr>
          <a:xfrm>
            <a:off x="2469079" y="2856501"/>
            <a:ext cx="734496"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ALEGRÍA</a:t>
            </a:r>
            <a:endParaRPr b="0" i="0" sz="1400" u="none" cap="none" strike="noStrike">
              <a:solidFill>
                <a:srgbClr val="000000"/>
              </a:solidFill>
              <a:latin typeface="Arial"/>
              <a:ea typeface="Arial"/>
              <a:cs typeface="Arial"/>
              <a:sym typeface="Arial"/>
            </a:endParaRPr>
          </a:p>
        </p:txBody>
      </p:sp>
      <p:sp>
        <p:nvSpPr>
          <p:cNvPr id="410" name="Google Shape;410;p27"/>
          <p:cNvSpPr/>
          <p:nvPr/>
        </p:nvSpPr>
        <p:spPr>
          <a:xfrm>
            <a:off x="3528698" y="4362136"/>
            <a:ext cx="2086605" cy="464697"/>
          </a:xfrm>
          <a:prstGeom prst="roundRect">
            <a:avLst>
              <a:gd fmla="val 9518" name="adj"/>
            </a:avLst>
          </a:prstGeom>
          <a:solidFill>
            <a:srgbClr val="00B2C2"/>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RECUPERAS ENERGÍA</a:t>
            </a:r>
            <a:endParaRPr b="0" i="0" sz="1400" u="none" cap="none" strike="noStrike">
              <a:solidFill>
                <a:srgbClr val="000000"/>
              </a:solidFill>
              <a:latin typeface="Arial"/>
              <a:ea typeface="Arial"/>
              <a:cs typeface="Arial"/>
              <a:sym typeface="Arial"/>
            </a:endParaRPr>
          </a:p>
        </p:txBody>
      </p:sp>
      <p:pic>
        <p:nvPicPr>
          <p:cNvPr id="411" name="Google Shape;411;p27"/>
          <p:cNvPicPr preferRelativeResize="0"/>
          <p:nvPr/>
        </p:nvPicPr>
        <p:blipFill rotWithShape="1">
          <a:blip r:embed="rId3">
            <a:alphaModFix/>
          </a:blip>
          <a:srcRect b="0" l="0" r="0" t="0"/>
          <a:stretch/>
        </p:blipFill>
        <p:spPr>
          <a:xfrm>
            <a:off x="3342736" y="1678517"/>
            <a:ext cx="2458529" cy="2458529"/>
          </a:xfrm>
          <a:prstGeom prst="rect">
            <a:avLst/>
          </a:prstGeom>
          <a:noFill/>
          <a:ln>
            <a:noFill/>
          </a:ln>
        </p:spPr>
      </p:pic>
      <p:sp>
        <p:nvSpPr>
          <p:cNvPr id="412" name="Google Shape;412;p27"/>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ENTRE ESTRÉS, CONTROL DE IMPULSOS, RESILIENCIA Y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28"/>
          <p:cNvGrpSpPr/>
          <p:nvPr/>
        </p:nvGrpSpPr>
        <p:grpSpPr>
          <a:xfrm>
            <a:off x="2184465" y="1748983"/>
            <a:ext cx="4775070" cy="1867288"/>
            <a:chOff x="2184465" y="1651548"/>
            <a:chExt cx="4775070" cy="1867288"/>
          </a:xfrm>
        </p:grpSpPr>
        <p:cxnSp>
          <p:nvCxnSpPr>
            <p:cNvPr id="419" name="Google Shape;419;p28"/>
            <p:cNvCxnSpPr/>
            <p:nvPr/>
          </p:nvCxnSpPr>
          <p:spPr>
            <a:xfrm>
              <a:off x="3326515" y="2389188"/>
              <a:ext cx="413531" cy="277239"/>
            </a:xfrm>
            <a:prstGeom prst="straightConnector1">
              <a:avLst/>
            </a:prstGeom>
            <a:noFill/>
            <a:ln cap="flat" cmpd="sng" w="28575">
              <a:solidFill>
                <a:srgbClr val="BFBFBF"/>
              </a:solidFill>
              <a:prstDash val="solid"/>
              <a:round/>
              <a:headEnd len="sm" w="sm" type="none"/>
              <a:tailEnd len="med" w="med" type="triangle"/>
            </a:ln>
          </p:spPr>
        </p:cxnSp>
        <p:cxnSp>
          <p:nvCxnSpPr>
            <p:cNvPr id="420" name="Google Shape;420;p28"/>
            <p:cNvCxnSpPr/>
            <p:nvPr/>
          </p:nvCxnSpPr>
          <p:spPr>
            <a:xfrm flipH="1">
              <a:off x="5397422" y="2389188"/>
              <a:ext cx="413531" cy="277239"/>
            </a:xfrm>
            <a:prstGeom prst="straightConnector1">
              <a:avLst/>
            </a:prstGeom>
            <a:noFill/>
            <a:ln cap="flat" cmpd="sng" w="28575">
              <a:solidFill>
                <a:srgbClr val="BFBFBF"/>
              </a:solidFill>
              <a:prstDash val="solid"/>
              <a:round/>
              <a:headEnd len="sm" w="sm" type="none"/>
              <a:tailEnd len="med" w="med" type="triangle"/>
            </a:ln>
          </p:spPr>
        </p:cxnSp>
        <p:cxnSp>
          <p:nvCxnSpPr>
            <p:cNvPr id="421" name="Google Shape;421;p28"/>
            <p:cNvCxnSpPr/>
            <p:nvPr/>
          </p:nvCxnSpPr>
          <p:spPr>
            <a:xfrm flipH="1">
              <a:off x="4566770" y="2066028"/>
              <a:ext cx="1" cy="556380"/>
            </a:xfrm>
            <a:prstGeom prst="straightConnector1">
              <a:avLst/>
            </a:prstGeom>
            <a:noFill/>
            <a:ln cap="flat" cmpd="sng" w="28575">
              <a:solidFill>
                <a:srgbClr val="BFBFBF"/>
              </a:solidFill>
              <a:prstDash val="solid"/>
              <a:round/>
              <a:headEnd len="sm" w="sm" type="none"/>
              <a:tailEnd len="med" w="med" type="triangle"/>
            </a:ln>
          </p:spPr>
        </p:cxnSp>
        <p:grpSp>
          <p:nvGrpSpPr>
            <p:cNvPr id="422" name="Google Shape;422;p28"/>
            <p:cNvGrpSpPr/>
            <p:nvPr/>
          </p:nvGrpSpPr>
          <p:grpSpPr>
            <a:xfrm>
              <a:off x="2184465" y="1651548"/>
              <a:ext cx="4775070" cy="1867288"/>
              <a:chOff x="2325037" y="1651548"/>
              <a:chExt cx="4775070" cy="1867288"/>
            </a:xfrm>
          </p:grpSpPr>
          <p:grpSp>
            <p:nvGrpSpPr>
              <p:cNvPr id="423" name="Google Shape;423;p28"/>
              <p:cNvGrpSpPr/>
              <p:nvPr/>
            </p:nvGrpSpPr>
            <p:grpSpPr>
              <a:xfrm>
                <a:off x="2325037" y="2161212"/>
                <a:ext cx="4775070" cy="696261"/>
                <a:chOff x="908467" y="2112651"/>
                <a:chExt cx="4775070" cy="696261"/>
              </a:xfrm>
            </p:grpSpPr>
            <p:sp>
              <p:nvSpPr>
                <p:cNvPr id="424" name="Google Shape;424;p28"/>
                <p:cNvSpPr/>
                <p:nvPr/>
              </p:nvSpPr>
              <p:spPr>
                <a:xfrm>
                  <a:off x="908467" y="2112651"/>
                  <a:ext cx="1325666" cy="696261"/>
                </a:xfrm>
                <a:prstGeom prst="roundRect">
                  <a:avLst>
                    <a:gd fmla="val 9518" name="adj"/>
                  </a:avLst>
                </a:prstGeom>
                <a:solidFill>
                  <a:srgbClr val="FF7827"/>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Estrés</a:t>
                  </a:r>
                  <a:endParaRPr b="0" i="0" sz="1400" u="none" cap="none" strike="noStrike">
                    <a:solidFill>
                      <a:srgbClr val="000000"/>
                    </a:solidFill>
                    <a:latin typeface="Arial"/>
                    <a:ea typeface="Arial"/>
                    <a:cs typeface="Arial"/>
                    <a:sym typeface="Arial"/>
                  </a:endParaRPr>
                </a:p>
              </p:txBody>
            </p:sp>
            <p:sp>
              <p:nvSpPr>
                <p:cNvPr id="425" name="Google Shape;425;p28"/>
                <p:cNvSpPr/>
                <p:nvPr/>
              </p:nvSpPr>
              <p:spPr>
                <a:xfrm>
                  <a:off x="4357871" y="2112651"/>
                  <a:ext cx="1325666" cy="696261"/>
                </a:xfrm>
                <a:prstGeom prst="roundRect">
                  <a:avLst>
                    <a:gd fmla="val 9518" name="adj"/>
                  </a:avLst>
                </a:prstGeom>
                <a:solidFill>
                  <a:srgbClr val="EE4639"/>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Resiliencia</a:t>
                  </a:r>
                  <a:endParaRPr b="0" i="0" sz="1400" u="none" cap="none" strike="noStrike">
                    <a:solidFill>
                      <a:srgbClr val="000000"/>
                    </a:solidFill>
                    <a:latin typeface="Arial"/>
                    <a:ea typeface="Arial"/>
                    <a:cs typeface="Arial"/>
                    <a:sym typeface="Arial"/>
                  </a:endParaRPr>
                </a:p>
              </p:txBody>
            </p:sp>
          </p:grpSp>
          <p:grpSp>
            <p:nvGrpSpPr>
              <p:cNvPr id="426" name="Google Shape;426;p28"/>
              <p:cNvGrpSpPr/>
              <p:nvPr/>
            </p:nvGrpSpPr>
            <p:grpSpPr>
              <a:xfrm>
                <a:off x="3909115" y="1651548"/>
                <a:ext cx="1606914" cy="1867288"/>
                <a:chOff x="2508068" y="1602987"/>
                <a:chExt cx="1606914" cy="1867288"/>
              </a:xfrm>
            </p:grpSpPr>
            <p:sp>
              <p:nvSpPr>
                <p:cNvPr id="427" name="Google Shape;427;p28"/>
                <p:cNvSpPr/>
                <p:nvPr/>
              </p:nvSpPr>
              <p:spPr>
                <a:xfrm>
                  <a:off x="2648692" y="1602987"/>
                  <a:ext cx="1325666" cy="696261"/>
                </a:xfrm>
                <a:prstGeom prst="roundRect">
                  <a:avLst>
                    <a:gd fmla="val 9518" name="adj"/>
                  </a:avLst>
                </a:prstGeom>
                <a:solidFill>
                  <a:srgbClr val="00B2C2"/>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Control de impulsos</a:t>
                  </a:r>
                  <a:endParaRPr b="0" i="0" sz="1400" u="none" cap="none" strike="noStrike">
                    <a:solidFill>
                      <a:srgbClr val="000000"/>
                    </a:solidFill>
                    <a:latin typeface="Arial"/>
                    <a:ea typeface="Arial"/>
                    <a:cs typeface="Arial"/>
                    <a:sym typeface="Arial"/>
                  </a:endParaRPr>
                </a:p>
              </p:txBody>
            </p:sp>
            <p:sp>
              <p:nvSpPr>
                <p:cNvPr id="428" name="Google Shape;428;p28"/>
                <p:cNvSpPr/>
                <p:nvPr/>
              </p:nvSpPr>
              <p:spPr>
                <a:xfrm>
                  <a:off x="2508068" y="2626742"/>
                  <a:ext cx="1606914" cy="843533"/>
                </a:xfrm>
                <a:prstGeom prst="roundRect">
                  <a:avLst>
                    <a:gd fmla="val 9518" name="adj"/>
                  </a:avLst>
                </a:prstGeom>
                <a:solidFill>
                  <a:srgbClr val="7F8799"/>
                </a:solidFill>
                <a:ln>
                  <a:noFill/>
                </a:ln>
              </p:spPr>
              <p:txBody>
                <a:bodyPr anchorCtr="0" anchor="ctr" bIns="45700" lIns="108000"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chemeClr val="lt1"/>
                      </a:solidFill>
                      <a:latin typeface="Calibri"/>
                      <a:ea typeface="Calibri"/>
                      <a:cs typeface="Calibri"/>
                      <a:sym typeface="Calibri"/>
                    </a:rPr>
                    <a:t>MANEJO DEL TIEMPO</a:t>
                  </a:r>
                  <a:endParaRPr b="0" i="0" sz="1400" u="none" cap="none" strike="noStrike">
                    <a:solidFill>
                      <a:srgbClr val="000000"/>
                    </a:solidFill>
                    <a:latin typeface="Arial"/>
                    <a:ea typeface="Arial"/>
                    <a:cs typeface="Arial"/>
                    <a:sym typeface="Arial"/>
                  </a:endParaRPr>
                </a:p>
              </p:txBody>
            </p:sp>
          </p:grpSp>
        </p:grpSp>
      </p:grpSp>
      <p:sp>
        <p:nvSpPr>
          <p:cNvPr id="429" name="Google Shape;429;p28"/>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ENTRE ESTRÉS, CONTROL DE IMPULSOS, RESILIENCIA Y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9"/>
          <p:cNvSpPr/>
          <p:nvPr/>
        </p:nvSpPr>
        <p:spPr>
          <a:xfrm>
            <a:off x="2023386" y="956820"/>
            <a:ext cx="5097228" cy="55399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s-PE" sz="1800" u="none" cap="none" strike="noStrike">
                <a:solidFill>
                  <a:schemeClr val="dk1"/>
                </a:solidFill>
                <a:latin typeface="Calibri"/>
                <a:ea typeface="Calibri"/>
                <a:cs typeface="Calibri"/>
                <a:sym typeface="Calibri"/>
              </a:rPr>
              <a:t>“Es importante reconocer cómo nuestro tiempo vuela y aprender a controlarlo”.</a:t>
            </a:r>
            <a:endParaRPr b="0" i="0" sz="1400" u="none" cap="none" strike="noStrike">
              <a:solidFill>
                <a:srgbClr val="000000"/>
              </a:solidFill>
              <a:latin typeface="Arial"/>
              <a:ea typeface="Arial"/>
              <a:cs typeface="Arial"/>
              <a:sym typeface="Arial"/>
            </a:endParaRPr>
          </a:p>
        </p:txBody>
      </p:sp>
      <p:pic>
        <p:nvPicPr>
          <p:cNvPr id="436" name="Google Shape;436;p29"/>
          <p:cNvPicPr preferRelativeResize="0"/>
          <p:nvPr/>
        </p:nvPicPr>
        <p:blipFill rotWithShape="1">
          <a:blip r:embed="rId3">
            <a:alphaModFix/>
          </a:blip>
          <a:srcRect b="6121" l="0" r="0" t="5086"/>
          <a:stretch/>
        </p:blipFill>
        <p:spPr>
          <a:xfrm>
            <a:off x="2211853" y="1670049"/>
            <a:ext cx="4720294" cy="3541799"/>
          </a:xfrm>
          <a:prstGeom prst="rect">
            <a:avLst/>
          </a:prstGeom>
          <a:noFill/>
          <a:ln>
            <a:noFill/>
          </a:ln>
        </p:spPr>
      </p:pic>
      <p:sp>
        <p:nvSpPr>
          <p:cNvPr id="437" name="Google Shape;437;p29"/>
          <p:cNvSpPr/>
          <p:nvPr/>
        </p:nvSpPr>
        <p:spPr>
          <a:xfrm>
            <a:off x="503238" y="376836"/>
            <a:ext cx="5150430"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RELACIÓN ENTRE ESTRÉS, CONTROL DE IMPULSOS, RESILIENCIA Y MANEJO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1"/>
          <p:cNvSpPr/>
          <p:nvPr/>
        </p:nvSpPr>
        <p:spPr>
          <a:xfrm>
            <a:off x="0" y="0"/>
            <a:ext cx="9144000" cy="5715000"/>
          </a:xfrm>
          <a:prstGeom prst="rect">
            <a:avLst/>
          </a:prstGeom>
          <a:solidFill>
            <a:srgbClr val="654E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43" name="Google Shape;443;p51"/>
          <p:cNvGrpSpPr/>
          <p:nvPr/>
        </p:nvGrpSpPr>
        <p:grpSpPr>
          <a:xfrm>
            <a:off x="2506315" y="2194222"/>
            <a:ext cx="4581728" cy="1326557"/>
            <a:chOff x="2403187" y="2211377"/>
            <a:chExt cx="4581728" cy="1326557"/>
          </a:xfrm>
        </p:grpSpPr>
        <p:sp>
          <p:nvSpPr>
            <p:cNvPr id="444" name="Google Shape;444;p51"/>
            <p:cNvSpPr txBox="1"/>
            <p:nvPr/>
          </p:nvSpPr>
          <p:spPr>
            <a:xfrm>
              <a:off x="2403187" y="2540738"/>
              <a:ext cx="4581728" cy="9971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0" i="0" lang="es-PE" sz="3600" u="none" cap="none" strike="noStrike">
                  <a:solidFill>
                    <a:schemeClr val="lt1"/>
                  </a:solidFill>
                  <a:latin typeface="Arial"/>
                  <a:ea typeface="Arial"/>
                  <a:cs typeface="Arial"/>
                  <a:sym typeface="Arial"/>
                </a:rPr>
                <a:t>CONCLUSIONES</a:t>
              </a:r>
              <a:br>
                <a:rPr b="0" i="0" lang="es-PE" sz="3600" u="none" cap="none" strike="noStrike">
                  <a:solidFill>
                    <a:schemeClr val="lt1"/>
                  </a:solidFill>
                  <a:latin typeface="Arial"/>
                  <a:ea typeface="Arial"/>
                  <a:cs typeface="Arial"/>
                  <a:sym typeface="Arial"/>
                </a:rPr>
              </a:br>
              <a:r>
                <a:rPr b="1" i="0" lang="es-PE" sz="3600" u="none" cap="none" strike="noStrike">
                  <a:solidFill>
                    <a:schemeClr val="lt1"/>
                  </a:solidFill>
                  <a:latin typeface="Arial"/>
                  <a:ea typeface="Arial"/>
                  <a:cs typeface="Arial"/>
                  <a:sym typeface="Arial"/>
                </a:rPr>
                <a:t>MÁS REFERENCIAS</a:t>
              </a:r>
              <a:endParaRPr b="0" i="0" sz="1400" u="none" cap="none" strike="noStrike">
                <a:solidFill>
                  <a:srgbClr val="000000"/>
                </a:solidFill>
                <a:latin typeface="Arial"/>
                <a:ea typeface="Arial"/>
                <a:cs typeface="Arial"/>
                <a:sym typeface="Arial"/>
              </a:endParaRPr>
            </a:p>
          </p:txBody>
        </p:sp>
        <p:pic>
          <p:nvPicPr>
            <p:cNvPr id="445" name="Google Shape;445;p51"/>
            <p:cNvPicPr preferRelativeResize="0"/>
            <p:nvPr/>
          </p:nvPicPr>
          <p:blipFill rotWithShape="1">
            <a:blip r:embed="rId3">
              <a:alphaModFix/>
            </a:blip>
            <a:srcRect b="0" l="0" r="0" t="0"/>
            <a:stretch/>
          </p:blipFill>
          <p:spPr>
            <a:xfrm>
              <a:off x="2425491" y="2211377"/>
              <a:ext cx="202176" cy="208211"/>
            </a:xfrm>
            <a:prstGeom prst="rect">
              <a:avLst/>
            </a:prstGeom>
            <a:noFill/>
            <a:ln>
              <a:noFill/>
            </a:ln>
          </p:spPr>
        </p:pic>
      </p:grpSp>
      <p:pic>
        <p:nvPicPr>
          <p:cNvPr id="446" name="Google Shape;446;p51"/>
          <p:cNvPicPr preferRelativeResize="0"/>
          <p:nvPr/>
        </p:nvPicPr>
        <p:blipFill rotWithShape="1">
          <a:blip r:embed="rId4">
            <a:alphaModFix/>
          </a:blip>
          <a:srcRect b="0" l="0" r="0" t="0"/>
          <a:stretch/>
        </p:blipFill>
        <p:spPr>
          <a:xfrm>
            <a:off x="-1253" y="946969"/>
            <a:ext cx="2072214" cy="38980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p:nvPr/>
        </p:nvSpPr>
        <p:spPr>
          <a:xfrm>
            <a:off x="301556" y="5321030"/>
            <a:ext cx="8453337" cy="2918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3" name="Google Shape;453;p52"/>
          <p:cNvSpPr txBox="1"/>
          <p:nvPr/>
        </p:nvSpPr>
        <p:spPr>
          <a:xfrm>
            <a:off x="1279545" y="912813"/>
            <a:ext cx="5416530"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El manejo del tiempo es saber organizar adecuadamente </a:t>
            </a:r>
            <a:br>
              <a:rPr b="0" i="0" lang="es-PE" sz="1400" u="none" cap="none" strike="noStrike">
                <a:solidFill>
                  <a:schemeClr val="dk1"/>
                </a:solidFill>
                <a:latin typeface="Calibri"/>
                <a:ea typeface="Calibri"/>
                <a:cs typeface="Calibri"/>
                <a:sym typeface="Calibri"/>
              </a:rPr>
            </a:br>
            <a:r>
              <a:rPr b="0" i="0" lang="es-PE" sz="1400" u="none" cap="none" strike="noStrike">
                <a:solidFill>
                  <a:schemeClr val="dk1"/>
                </a:solidFill>
                <a:latin typeface="Calibri"/>
                <a:ea typeface="Calibri"/>
                <a:cs typeface="Calibri"/>
                <a:sym typeface="Calibri"/>
              </a:rPr>
              <a:t>nuestras tareas.</a:t>
            </a:r>
            <a:endParaRPr b="0" i="0" sz="1400" u="none" cap="none" strike="noStrike">
              <a:solidFill>
                <a:schemeClr val="dk1"/>
              </a:solidFill>
              <a:latin typeface="Calibri"/>
              <a:ea typeface="Calibri"/>
              <a:cs typeface="Calibri"/>
              <a:sym typeface="Calibri"/>
            </a:endParaRPr>
          </a:p>
          <a:p>
            <a:pPr indent="0" lvl="0" marL="952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Las actitudes y las diferencias culturales afectan la visión del tiempo.</a:t>
            </a:r>
            <a:endParaRPr b="0" i="0" sz="1400" u="none" cap="none" strike="noStrike">
              <a:solidFill>
                <a:schemeClr val="dk1"/>
              </a:solidFill>
              <a:latin typeface="Calibri"/>
              <a:ea typeface="Calibri"/>
              <a:cs typeface="Calibri"/>
              <a:sym typeface="Calibri"/>
            </a:endParaRPr>
          </a:p>
          <a:p>
            <a:pPr indent="0" lvl="0" marL="952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Existen múltiples consecuencias del mal manejo del tiempo.</a:t>
            </a:r>
            <a:endParaRPr b="0" i="0" sz="1400" u="none" cap="none" strike="noStrike">
              <a:solidFill>
                <a:schemeClr val="dk1"/>
              </a:solidFill>
              <a:latin typeface="Calibri"/>
              <a:ea typeface="Calibri"/>
              <a:cs typeface="Calibri"/>
              <a:sym typeface="Calibri"/>
            </a:endParaRPr>
          </a:p>
          <a:p>
            <a:pPr indent="0" lvl="0" marL="952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Calibri"/>
                <a:ea typeface="Calibri"/>
                <a:cs typeface="Calibri"/>
                <a:sym typeface="Calibri"/>
              </a:rPr>
              <a:t>El manejo del tiempo y el estrés tienen una relación inversamente proporcional. Además, un inadecuado manejo del tiempo afecta el control de impulsos y la resiliencia.</a:t>
            </a:r>
            <a:endParaRPr b="0" i="0" sz="1400" u="none" cap="none" strike="noStrike">
              <a:solidFill>
                <a:schemeClr val="dk1"/>
              </a:solidFill>
              <a:latin typeface="Calibri"/>
              <a:ea typeface="Calibri"/>
              <a:cs typeface="Calibri"/>
              <a:sym typeface="Calibri"/>
            </a:endParaRPr>
          </a:p>
        </p:txBody>
      </p:sp>
      <p:pic>
        <p:nvPicPr>
          <p:cNvPr id="454" name="Google Shape;454;p52"/>
          <p:cNvPicPr preferRelativeResize="0"/>
          <p:nvPr/>
        </p:nvPicPr>
        <p:blipFill rotWithShape="1">
          <a:blip r:embed="rId3">
            <a:alphaModFix/>
          </a:blip>
          <a:srcRect b="0" l="0" r="0" t="0"/>
          <a:stretch/>
        </p:blipFill>
        <p:spPr>
          <a:xfrm>
            <a:off x="1011260" y="954885"/>
            <a:ext cx="114138" cy="117546"/>
          </a:xfrm>
          <a:prstGeom prst="rect">
            <a:avLst/>
          </a:prstGeom>
          <a:noFill/>
          <a:ln>
            <a:noFill/>
          </a:ln>
        </p:spPr>
      </p:pic>
      <p:pic>
        <p:nvPicPr>
          <p:cNvPr id="455" name="Google Shape;455;p52"/>
          <p:cNvPicPr preferRelativeResize="0"/>
          <p:nvPr/>
        </p:nvPicPr>
        <p:blipFill rotWithShape="1">
          <a:blip r:embed="rId3">
            <a:alphaModFix/>
          </a:blip>
          <a:srcRect b="0" l="0" r="0" t="0"/>
          <a:stretch/>
        </p:blipFill>
        <p:spPr>
          <a:xfrm>
            <a:off x="1011260" y="1611277"/>
            <a:ext cx="114138" cy="117546"/>
          </a:xfrm>
          <a:prstGeom prst="rect">
            <a:avLst/>
          </a:prstGeom>
          <a:noFill/>
          <a:ln>
            <a:noFill/>
          </a:ln>
        </p:spPr>
      </p:pic>
      <p:sp>
        <p:nvSpPr>
          <p:cNvPr id="456" name="Google Shape;456;p52"/>
          <p:cNvSpPr/>
          <p:nvPr/>
        </p:nvSpPr>
        <p:spPr>
          <a:xfrm>
            <a:off x="8133347" y="163629"/>
            <a:ext cx="808522" cy="754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57" name="Google Shape;457;p52"/>
          <p:cNvPicPr preferRelativeResize="0"/>
          <p:nvPr/>
        </p:nvPicPr>
        <p:blipFill rotWithShape="1">
          <a:blip r:embed="rId4">
            <a:alphaModFix amt="42000"/>
          </a:blip>
          <a:srcRect b="0" l="0" r="0" t="0"/>
          <a:stretch/>
        </p:blipFill>
        <p:spPr>
          <a:xfrm>
            <a:off x="6984999" y="3048772"/>
            <a:ext cx="1690689" cy="2185216"/>
          </a:xfrm>
          <a:prstGeom prst="rect">
            <a:avLst/>
          </a:prstGeom>
          <a:noFill/>
          <a:ln>
            <a:noFill/>
          </a:ln>
        </p:spPr>
      </p:pic>
      <p:sp>
        <p:nvSpPr>
          <p:cNvPr id="458" name="Google Shape;458;p52"/>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CONCLUSIONES </a:t>
            </a:r>
            <a:endParaRPr b="0" i="0" sz="1400" u="none" cap="none" strike="noStrike">
              <a:solidFill>
                <a:srgbClr val="000000"/>
              </a:solidFill>
              <a:latin typeface="Arial"/>
              <a:ea typeface="Arial"/>
              <a:cs typeface="Arial"/>
              <a:sym typeface="Arial"/>
            </a:endParaRPr>
          </a:p>
        </p:txBody>
      </p:sp>
      <p:pic>
        <p:nvPicPr>
          <p:cNvPr id="459" name="Google Shape;459;p52"/>
          <p:cNvPicPr preferRelativeResize="0"/>
          <p:nvPr/>
        </p:nvPicPr>
        <p:blipFill rotWithShape="1">
          <a:blip r:embed="rId3">
            <a:alphaModFix/>
          </a:blip>
          <a:srcRect b="0" l="0" r="0" t="0"/>
          <a:stretch/>
        </p:blipFill>
        <p:spPr>
          <a:xfrm>
            <a:off x="1011260" y="2039902"/>
            <a:ext cx="114138" cy="117546"/>
          </a:xfrm>
          <a:prstGeom prst="rect">
            <a:avLst/>
          </a:prstGeom>
          <a:noFill/>
          <a:ln>
            <a:noFill/>
          </a:ln>
        </p:spPr>
      </p:pic>
      <p:pic>
        <p:nvPicPr>
          <p:cNvPr id="460" name="Google Shape;460;p52"/>
          <p:cNvPicPr preferRelativeResize="0"/>
          <p:nvPr/>
        </p:nvPicPr>
        <p:blipFill rotWithShape="1">
          <a:blip r:embed="rId3">
            <a:alphaModFix/>
          </a:blip>
          <a:srcRect b="0" l="0" r="0" t="0"/>
          <a:stretch/>
        </p:blipFill>
        <p:spPr>
          <a:xfrm>
            <a:off x="1011260" y="2454240"/>
            <a:ext cx="114138" cy="1175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3"/>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66" name="Google Shape;466;p53"/>
          <p:cNvPicPr preferRelativeResize="0"/>
          <p:nvPr/>
        </p:nvPicPr>
        <p:blipFill rotWithShape="1">
          <a:blip r:embed="rId3">
            <a:alphaModFix/>
          </a:blip>
          <a:srcRect b="0" l="0" r="0" t="0"/>
          <a:stretch/>
        </p:blipFill>
        <p:spPr>
          <a:xfrm>
            <a:off x="3924199" y="2666298"/>
            <a:ext cx="1295601" cy="38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47"/>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47"/>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DEFINICIÓN </a:t>
            </a:r>
            <a:br>
              <a:rPr b="0" i="0" lang="es-PE" sz="2800" u="none" cap="none" strike="noStrike">
                <a:solidFill>
                  <a:schemeClr val="lt1"/>
                </a:solidFill>
                <a:latin typeface="Arial"/>
                <a:ea typeface="Arial"/>
                <a:cs typeface="Arial"/>
                <a:sym typeface="Arial"/>
              </a:rPr>
            </a:br>
            <a:r>
              <a:rPr b="0" i="0" lang="es-PE" sz="2800" u="none" cap="none" strike="noStrike">
                <a:solidFill>
                  <a:schemeClr val="lt1"/>
                </a:solidFill>
                <a:latin typeface="Arial"/>
                <a:ea typeface="Arial"/>
                <a:cs typeface="Arial"/>
                <a:sym typeface="Arial"/>
              </a:rPr>
              <a:t>DE TIEMPO</a:t>
            </a:r>
            <a:endParaRPr b="0" i="0" sz="1600" u="none" cap="none" strike="noStrike">
              <a:solidFill>
                <a:schemeClr val="lt1"/>
              </a:solidFill>
              <a:latin typeface="Arial"/>
              <a:ea typeface="Arial"/>
              <a:cs typeface="Arial"/>
              <a:sym typeface="Arial"/>
            </a:endParaRPr>
          </a:p>
        </p:txBody>
      </p:sp>
      <p:pic>
        <p:nvPicPr>
          <p:cNvPr id="68" name="Google Shape;68;p47"/>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p:nvPr/>
        </p:nvSpPr>
        <p:spPr>
          <a:xfrm>
            <a:off x="507391" y="961765"/>
            <a:ext cx="554830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¿QUÉ ES EL TIEMPO?</a:t>
            </a:r>
            <a:endParaRPr b="0" i="0" sz="1400" u="none" cap="none" strike="noStrike">
              <a:solidFill>
                <a:srgbClr val="000000"/>
              </a:solidFill>
              <a:latin typeface="Arial"/>
              <a:ea typeface="Arial"/>
              <a:cs typeface="Arial"/>
              <a:sym typeface="Arial"/>
            </a:endParaRPr>
          </a:p>
        </p:txBody>
      </p:sp>
      <p:pic>
        <p:nvPicPr>
          <p:cNvPr id="74" name="Google Shape;74;p3"/>
          <p:cNvPicPr preferRelativeResize="0"/>
          <p:nvPr/>
        </p:nvPicPr>
        <p:blipFill rotWithShape="1">
          <a:blip r:embed="rId3">
            <a:alphaModFix/>
          </a:blip>
          <a:srcRect b="11739" l="0" r="0" t="8684"/>
          <a:stretch/>
        </p:blipFill>
        <p:spPr>
          <a:xfrm>
            <a:off x="1180300" y="1478451"/>
            <a:ext cx="6626514" cy="3148753"/>
          </a:xfrm>
          <a:prstGeom prst="rect">
            <a:avLst/>
          </a:prstGeom>
          <a:noFill/>
          <a:ln>
            <a:noFill/>
          </a:ln>
        </p:spPr>
      </p:pic>
      <p:sp>
        <p:nvSpPr>
          <p:cNvPr id="75" name="Google Shape;75;p3"/>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DEFINICIÓN DEL TIEMPO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grpSp>
        <p:nvGrpSpPr>
          <p:cNvPr id="81" name="Google Shape;81;p4"/>
          <p:cNvGrpSpPr/>
          <p:nvPr/>
        </p:nvGrpSpPr>
        <p:grpSpPr>
          <a:xfrm>
            <a:off x="1600199" y="2779896"/>
            <a:ext cx="2802735" cy="474498"/>
            <a:chOff x="1349261" y="1488229"/>
            <a:chExt cx="2952328" cy="417060"/>
          </a:xfrm>
        </p:grpSpPr>
        <p:sp>
          <p:nvSpPr>
            <p:cNvPr id="82" name="Google Shape;82;p4"/>
            <p:cNvSpPr/>
            <p:nvPr/>
          </p:nvSpPr>
          <p:spPr>
            <a:xfrm>
              <a:off x="1349261" y="1502044"/>
              <a:ext cx="504056" cy="403245"/>
            </a:xfrm>
            <a:prstGeom prst="chevron">
              <a:avLst>
                <a:gd fmla="val 50000" name="adj"/>
              </a:avLst>
            </a:prstGeom>
            <a:solidFill>
              <a:srgbClr val="7729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83" name="Google Shape;83;p4"/>
            <p:cNvSpPr/>
            <p:nvPr/>
          </p:nvSpPr>
          <p:spPr>
            <a:xfrm>
              <a:off x="1817313" y="1502044"/>
              <a:ext cx="504056" cy="403245"/>
            </a:xfrm>
            <a:prstGeom prst="chevron">
              <a:avLst>
                <a:gd fmla="val 50000" name="adj"/>
              </a:avLst>
            </a:prstGeom>
            <a:solidFill>
              <a:srgbClr val="7729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84" name="Google Shape;84;p4"/>
            <p:cNvSpPr/>
            <p:nvPr/>
          </p:nvSpPr>
          <p:spPr>
            <a:xfrm>
              <a:off x="2321369" y="1491995"/>
              <a:ext cx="504056" cy="403245"/>
            </a:xfrm>
            <a:prstGeom prst="chevron">
              <a:avLst>
                <a:gd fmla="val 50000" name="adj"/>
              </a:avLst>
            </a:prstGeom>
            <a:solidFill>
              <a:srgbClr val="7729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85" name="Google Shape;85;p4"/>
            <p:cNvSpPr/>
            <p:nvPr/>
          </p:nvSpPr>
          <p:spPr>
            <a:xfrm>
              <a:off x="2825425" y="1495136"/>
              <a:ext cx="504056" cy="403245"/>
            </a:xfrm>
            <a:prstGeom prst="chevron">
              <a:avLst>
                <a:gd fmla="val 50000" name="adj"/>
              </a:avLst>
            </a:prstGeom>
            <a:solidFill>
              <a:srgbClr val="7729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86" name="Google Shape;86;p4"/>
            <p:cNvSpPr/>
            <p:nvPr/>
          </p:nvSpPr>
          <p:spPr>
            <a:xfrm>
              <a:off x="3329481" y="1488229"/>
              <a:ext cx="504056" cy="403245"/>
            </a:xfrm>
            <a:prstGeom prst="chevron">
              <a:avLst>
                <a:gd fmla="val 50000" name="adj"/>
              </a:avLst>
            </a:prstGeom>
            <a:solidFill>
              <a:srgbClr val="7729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87" name="Google Shape;87;p4"/>
            <p:cNvSpPr/>
            <p:nvPr/>
          </p:nvSpPr>
          <p:spPr>
            <a:xfrm>
              <a:off x="3797533" y="1495136"/>
              <a:ext cx="504056" cy="403245"/>
            </a:xfrm>
            <a:prstGeom prst="chevron">
              <a:avLst>
                <a:gd fmla="val 50000" name="adj"/>
              </a:avLst>
            </a:prstGeom>
            <a:solidFill>
              <a:srgbClr val="7729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grpSp>
      <p:sp>
        <p:nvSpPr>
          <p:cNvPr id="88" name="Google Shape;88;p4"/>
          <p:cNvSpPr txBox="1"/>
          <p:nvPr/>
        </p:nvSpPr>
        <p:spPr>
          <a:xfrm>
            <a:off x="1600145" y="1519050"/>
            <a:ext cx="21117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Sucesión continuada de momentos y/o eventos</a:t>
            </a:r>
            <a:endParaRPr b="0" i="0" sz="1400" u="none" cap="none" strike="noStrike">
              <a:solidFill>
                <a:srgbClr val="000000"/>
              </a:solidFill>
              <a:latin typeface="Arial"/>
              <a:ea typeface="Arial"/>
              <a:cs typeface="Arial"/>
              <a:sym typeface="Arial"/>
            </a:endParaRPr>
          </a:p>
        </p:txBody>
      </p:sp>
      <p:pic>
        <p:nvPicPr>
          <p:cNvPr id="89" name="Google Shape;89;p4"/>
          <p:cNvPicPr preferRelativeResize="0"/>
          <p:nvPr/>
        </p:nvPicPr>
        <p:blipFill rotWithShape="1">
          <a:blip r:embed="rId3">
            <a:alphaModFix/>
          </a:blip>
          <a:srcRect b="4757" l="0" r="0" t="6368"/>
          <a:stretch/>
        </p:blipFill>
        <p:spPr>
          <a:xfrm>
            <a:off x="5101166" y="927512"/>
            <a:ext cx="3204634" cy="4269963"/>
          </a:xfrm>
          <a:prstGeom prst="rect">
            <a:avLst/>
          </a:prstGeom>
          <a:noFill/>
          <a:ln>
            <a:noFill/>
          </a:ln>
        </p:spPr>
      </p:pic>
      <p:sp>
        <p:nvSpPr>
          <p:cNvPr id="90" name="Google Shape;90;p4"/>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DEFINICIÓN DEL TIEMPO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http://www.blogardulceblogar.com/wp-content/uploads/2009/02/35842_large.jpg" id="96" name="Google Shape;96;p5"/>
          <p:cNvPicPr preferRelativeResize="0"/>
          <p:nvPr/>
        </p:nvPicPr>
        <p:blipFill rotWithShape="1">
          <a:blip r:embed="rId3">
            <a:alphaModFix/>
          </a:blip>
          <a:srcRect b="0" l="0" r="0" t="0"/>
          <a:stretch/>
        </p:blipFill>
        <p:spPr>
          <a:xfrm>
            <a:off x="2812226" y="1686394"/>
            <a:ext cx="3519548" cy="3519548"/>
          </a:xfrm>
          <a:prstGeom prst="rect">
            <a:avLst/>
          </a:prstGeom>
          <a:noFill/>
          <a:ln>
            <a:noFill/>
          </a:ln>
        </p:spPr>
      </p:pic>
      <p:sp>
        <p:nvSpPr>
          <p:cNvPr id="97" name="Google Shape;97;p5"/>
          <p:cNvSpPr txBox="1"/>
          <p:nvPr/>
        </p:nvSpPr>
        <p:spPr>
          <a:xfrm>
            <a:off x="2201334" y="956820"/>
            <a:ext cx="47412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TIEMPO = ES UN RECURSO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Calibri"/>
                <a:ea typeface="Calibri"/>
                <a:cs typeface="Calibri"/>
                <a:sym typeface="Calibri"/>
              </a:rPr>
              <a:t>QUE NOS DA LA VIDA PARA CUMPLIR MISIONES</a:t>
            </a:r>
            <a:endParaRPr b="0" i="0" sz="1400" u="none" cap="none" strike="noStrike">
              <a:solidFill>
                <a:srgbClr val="000000"/>
              </a:solidFill>
              <a:latin typeface="Arial"/>
              <a:ea typeface="Arial"/>
              <a:cs typeface="Arial"/>
              <a:sym typeface="Arial"/>
            </a:endParaRPr>
          </a:p>
        </p:txBody>
      </p:sp>
      <p:sp>
        <p:nvSpPr>
          <p:cNvPr id="98" name="Google Shape;98;p5"/>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DEFINICIÓN DEL TIEMPO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8"/>
          <p:cNvSpPr/>
          <p:nvPr/>
        </p:nvSpPr>
        <p:spPr>
          <a:xfrm>
            <a:off x="0" y="0"/>
            <a:ext cx="9144000" cy="5715000"/>
          </a:xfrm>
          <a:prstGeom prst="rect">
            <a:avLst/>
          </a:prstGeom>
          <a:solidFill>
            <a:srgbClr val="8087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 name="Google Shape;105;p48"/>
          <p:cNvSpPr txBox="1"/>
          <p:nvPr/>
        </p:nvSpPr>
        <p:spPr>
          <a:xfrm>
            <a:off x="1008063" y="3169972"/>
            <a:ext cx="5993558" cy="77559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2800"/>
              <a:buFont typeface="Arial"/>
              <a:buNone/>
            </a:pPr>
            <a:r>
              <a:rPr b="0" i="0" lang="es-PE" sz="2800" u="none" cap="none" strike="noStrike">
                <a:solidFill>
                  <a:schemeClr val="lt1"/>
                </a:solidFill>
                <a:latin typeface="Arial"/>
                <a:ea typeface="Arial"/>
                <a:cs typeface="Arial"/>
                <a:sym typeface="Arial"/>
              </a:rPr>
              <a:t>CARACTERÍSTICAS </a:t>
            </a:r>
            <a:br>
              <a:rPr b="0" i="0" lang="es-PE" sz="2800" u="none" cap="none" strike="noStrike">
                <a:solidFill>
                  <a:schemeClr val="lt1"/>
                </a:solidFill>
                <a:latin typeface="Arial"/>
                <a:ea typeface="Arial"/>
                <a:cs typeface="Arial"/>
                <a:sym typeface="Arial"/>
              </a:rPr>
            </a:br>
            <a:r>
              <a:rPr b="0" i="0" lang="es-PE" sz="2800" u="none" cap="none" strike="noStrike">
                <a:solidFill>
                  <a:schemeClr val="lt1"/>
                </a:solidFill>
                <a:latin typeface="Arial"/>
                <a:ea typeface="Arial"/>
                <a:cs typeface="Arial"/>
                <a:sym typeface="Arial"/>
              </a:rPr>
              <a:t>DEL TIEMPO</a:t>
            </a:r>
            <a:endParaRPr b="0" i="0" sz="1400" u="none" cap="none" strike="noStrike">
              <a:solidFill>
                <a:srgbClr val="000000"/>
              </a:solidFill>
              <a:latin typeface="Arial"/>
              <a:ea typeface="Arial"/>
              <a:cs typeface="Arial"/>
              <a:sym typeface="Arial"/>
            </a:endParaRPr>
          </a:p>
        </p:txBody>
      </p:sp>
      <p:pic>
        <p:nvPicPr>
          <p:cNvPr id="106" name="Google Shape;106;p48"/>
          <p:cNvPicPr preferRelativeResize="0"/>
          <p:nvPr/>
        </p:nvPicPr>
        <p:blipFill rotWithShape="1">
          <a:blip r:embed="rId3">
            <a:alphaModFix/>
          </a:blip>
          <a:srcRect b="0" l="0" r="0" t="0"/>
          <a:stretch/>
        </p:blipFill>
        <p:spPr>
          <a:xfrm>
            <a:off x="1008063" y="2869612"/>
            <a:ext cx="195423" cy="2012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6"/>
          <p:cNvSpPr txBox="1"/>
          <p:nvPr/>
        </p:nvSpPr>
        <p:spPr>
          <a:xfrm>
            <a:off x="512664" y="958752"/>
            <a:ext cx="4059336"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Calibri"/>
                <a:ea typeface="Calibri"/>
                <a:cs typeface="Calibri"/>
                <a:sym typeface="Calibri"/>
              </a:rPr>
              <a:t>CARACTERÍSTICAS DEL TIEMPO</a:t>
            </a:r>
            <a:endParaRPr b="0" i="0" sz="1400" u="none" cap="none" strike="noStrike">
              <a:solidFill>
                <a:srgbClr val="000000"/>
              </a:solidFill>
              <a:latin typeface="Arial"/>
              <a:ea typeface="Arial"/>
              <a:cs typeface="Arial"/>
              <a:sym typeface="Arial"/>
            </a:endParaRPr>
          </a:p>
        </p:txBody>
      </p:sp>
      <p:sp>
        <p:nvSpPr>
          <p:cNvPr id="113" name="Google Shape;113;p6"/>
          <p:cNvSpPr/>
          <p:nvPr/>
        </p:nvSpPr>
        <p:spPr>
          <a:xfrm>
            <a:off x="2258102" y="1716374"/>
            <a:ext cx="4627796" cy="696261"/>
          </a:xfrm>
          <a:prstGeom prst="roundRect">
            <a:avLst>
              <a:gd fmla="val 9518" name="adj"/>
            </a:avLst>
          </a:prstGeom>
          <a:solidFill>
            <a:srgbClr val="FF7827"/>
          </a:solidFill>
          <a:ln>
            <a:noFill/>
          </a:ln>
        </p:spPr>
        <p:txBody>
          <a:bodyPr anchorCtr="0" anchor="ctr" bIns="45700" lIns="108000"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Calibri"/>
                <a:ea typeface="Calibri"/>
                <a:cs typeface="Calibri"/>
                <a:sym typeface="Calibri"/>
              </a:rPr>
              <a:t>Puede ser un enemigo a vencer o un aliado si nos logramos organizar.</a:t>
            </a:r>
            <a:endParaRPr b="0" i="0" sz="1400" u="none" cap="none" strike="noStrike">
              <a:solidFill>
                <a:srgbClr val="000000"/>
              </a:solidFill>
              <a:latin typeface="Arial"/>
              <a:ea typeface="Arial"/>
              <a:cs typeface="Arial"/>
              <a:sym typeface="Arial"/>
            </a:endParaRPr>
          </a:p>
        </p:txBody>
      </p:sp>
      <p:sp>
        <p:nvSpPr>
          <p:cNvPr id="114" name="Google Shape;114;p6"/>
          <p:cNvSpPr/>
          <p:nvPr/>
        </p:nvSpPr>
        <p:spPr>
          <a:xfrm>
            <a:off x="503238" y="376836"/>
            <a:ext cx="2430462" cy="1384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1000"/>
              <a:buFont typeface="Arial"/>
              <a:buNone/>
            </a:pPr>
            <a:r>
              <a:rPr b="1" i="0" lang="es-PE" sz="1000" u="none" cap="none" strike="noStrike">
                <a:solidFill>
                  <a:srgbClr val="7F7F7F"/>
                </a:solidFill>
                <a:latin typeface="Calibri"/>
                <a:ea typeface="Calibri"/>
                <a:cs typeface="Calibri"/>
                <a:sym typeface="Calibri"/>
              </a:rPr>
              <a:t>+ </a:t>
            </a:r>
            <a:r>
              <a:rPr b="0" i="0" lang="es-PE" sz="1000" u="none" cap="none" strike="noStrike">
                <a:solidFill>
                  <a:srgbClr val="A5A5A5"/>
                </a:solidFill>
                <a:latin typeface="Calibri"/>
                <a:ea typeface="Calibri"/>
                <a:cs typeface="Calibri"/>
                <a:sym typeface="Calibri"/>
              </a:rPr>
              <a:t>CARACTERÍSTICAS DEL TIEMPO</a:t>
            </a:r>
            <a:endParaRPr b="0" i="0" sz="1000" u="none" cap="none" strike="noStrike">
              <a:solidFill>
                <a:srgbClr val="A5A5A5"/>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2016-10-06T14:52:02Z</dcterms:created>
  <dc:creator>ISIL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5400A83D-B4FE-497C-9E2F-ACF3BA8DEF15</vt:lpwstr>
  </property>
  <property fmtid="{D5CDD505-2E9C-101B-9397-08002B2CF9AE}" pid="3" name="ArticulatePath">
    <vt:lpwstr>plantilla_cursos_presenciales-v3.1.6</vt:lpwstr>
  </property>
</Properties>
</file>